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6858000" cx="12192000"/>
  <p:notesSz cx="6858000" cy="9144000"/>
  <p:embeddedFontLst>
    <p:embeddedFont>
      <p:font typeface="Roboto"/>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8" roundtripDataSignature="AMtx7mjyDLKrubLPwl3uzCuc6hAVXoj0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CBABDD7-E4E8-41E2-8EE5-A1D8E1DD79E5}">
  <a:tblStyle styleId="{8CBABDD7-E4E8-41E2-8EE5-A1D8E1DD79E5}"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Roboto-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italic.fntdata"/><Relationship Id="rId25" Type="http://schemas.openxmlformats.org/officeDocument/2006/relationships/font" Target="fonts/Roboto-bold.fntdata"/><Relationship Id="rId28" Type="http://customschemas.google.com/relationships/presentationmetadata" Target="metadata"/><Relationship Id="rId27"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6" name="Google Shape;30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3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9" name="Shape 19"/>
        <p:cNvGrpSpPr/>
        <p:nvPr/>
      </p:nvGrpSpPr>
      <p:grpSpPr>
        <a:xfrm>
          <a:off x="0" y="0"/>
          <a:ext cx="0" cy="0"/>
          <a:chOff x="0" y="0"/>
          <a:chExt cx="0" cy="0"/>
        </a:xfrm>
      </p:grpSpPr>
      <p:sp>
        <p:nvSpPr>
          <p:cNvPr id="20" name="Google Shape;20;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2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2" name="Google Shape;22;p2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3" name="Google Shape;23;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 name="Google Shape;29;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2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4" name="Shape 44"/>
        <p:cNvGrpSpPr/>
        <p:nvPr/>
      </p:nvGrpSpPr>
      <p:grpSpPr>
        <a:xfrm>
          <a:off x="0" y="0"/>
          <a:ext cx="0" cy="0"/>
          <a:chOff x="0" y="0"/>
          <a:chExt cx="0" cy="0"/>
        </a:xfrm>
      </p:grpSpPr>
      <p:sp>
        <p:nvSpPr>
          <p:cNvPr id="45" name="Google Shape;45;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 name="Shape 60"/>
        <p:cNvGrpSpPr/>
        <p:nvPr/>
      </p:nvGrpSpPr>
      <p:grpSpPr>
        <a:xfrm>
          <a:off x="0" y="0"/>
          <a:ext cx="0" cy="0"/>
          <a:chOff x="0" y="0"/>
          <a:chExt cx="0" cy="0"/>
        </a:xfrm>
      </p:grpSpPr>
      <p:sp>
        <p:nvSpPr>
          <p:cNvPr id="61" name="Google Shape;61;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 name="Google Shape;6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0"/>
          <p:cNvSpPr/>
          <p:nvPr>
            <p:ph idx="2" type="pic"/>
          </p:nvPr>
        </p:nvSpPr>
        <p:spPr>
          <a:xfrm>
            <a:off x="5183188" y="987425"/>
            <a:ext cx="6172200" cy="4873625"/>
          </a:xfrm>
          <a:prstGeom prst="rect">
            <a:avLst/>
          </a:prstGeom>
          <a:noFill/>
          <a:ln>
            <a:noFill/>
          </a:ln>
        </p:spPr>
      </p:sp>
      <p:sp>
        <p:nvSpPr>
          <p:cNvPr id="68" name="Google Shape;68;p3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1.jpg"/><Relationship Id="rId4" Type="http://schemas.openxmlformats.org/officeDocument/2006/relationships/image" Target="../media/image45.jp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12.xml.rels><?xml version="1.0" encoding="UTF-8" standalone="yes"?><Relationships xmlns="http://schemas.openxmlformats.org/package/2006/relationships"><Relationship Id="rId20" Type="http://schemas.openxmlformats.org/officeDocument/2006/relationships/image" Target="../media/image29.png"/><Relationship Id="rId11" Type="http://schemas.openxmlformats.org/officeDocument/2006/relationships/image" Target="../media/image21.png"/><Relationship Id="rId22" Type="http://schemas.openxmlformats.org/officeDocument/2006/relationships/image" Target="../media/image37.png"/><Relationship Id="rId10" Type="http://schemas.openxmlformats.org/officeDocument/2006/relationships/image" Target="../media/image18.png"/><Relationship Id="rId21" Type="http://schemas.openxmlformats.org/officeDocument/2006/relationships/image" Target="../media/image34.png"/><Relationship Id="rId13" Type="http://schemas.openxmlformats.org/officeDocument/2006/relationships/image" Target="../media/image27.png"/><Relationship Id="rId12"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16.png"/><Relationship Id="rId15" Type="http://schemas.openxmlformats.org/officeDocument/2006/relationships/image" Target="../media/image32.png"/><Relationship Id="rId14" Type="http://schemas.openxmlformats.org/officeDocument/2006/relationships/image" Target="../media/image22.png"/><Relationship Id="rId17" Type="http://schemas.openxmlformats.org/officeDocument/2006/relationships/image" Target="../media/image28.png"/><Relationship Id="rId16" Type="http://schemas.openxmlformats.org/officeDocument/2006/relationships/image" Target="../media/image31.png"/><Relationship Id="rId5" Type="http://schemas.openxmlformats.org/officeDocument/2006/relationships/image" Target="../media/image26.png"/><Relationship Id="rId19" Type="http://schemas.openxmlformats.org/officeDocument/2006/relationships/image" Target="../media/image30.png"/><Relationship Id="rId6" Type="http://schemas.openxmlformats.org/officeDocument/2006/relationships/image" Target="../media/image15.png"/><Relationship Id="rId18" Type="http://schemas.openxmlformats.org/officeDocument/2006/relationships/image" Target="../media/image25.png"/><Relationship Id="rId7" Type="http://schemas.openxmlformats.org/officeDocument/2006/relationships/image" Target="../media/image20.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6.jp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Aerial view of a neighborhood&#10;&#10;Description automatically generated" id="88" name="Google Shape;88;p1"/>
          <p:cNvPicPr preferRelativeResize="0"/>
          <p:nvPr/>
        </p:nvPicPr>
        <p:blipFill rotWithShape="1">
          <a:blip r:embed="rId3">
            <a:alphaModFix/>
          </a:blip>
          <a:srcRect b="0" l="9248" r="23365" t="0"/>
          <a:stretch/>
        </p:blipFill>
        <p:spPr>
          <a:xfrm>
            <a:off x="0" y="0"/>
            <a:ext cx="6096000" cy="6858000"/>
          </a:xfrm>
          <a:prstGeom prst="rect">
            <a:avLst/>
          </a:prstGeom>
          <a:noFill/>
          <a:ln>
            <a:noFill/>
          </a:ln>
        </p:spPr>
      </p:pic>
      <p:pic>
        <p:nvPicPr>
          <p:cNvPr id="89" name="Google Shape;89;p1"/>
          <p:cNvPicPr preferRelativeResize="0"/>
          <p:nvPr/>
        </p:nvPicPr>
        <p:blipFill rotWithShape="1">
          <a:blip r:embed="rId4">
            <a:alphaModFix/>
          </a:blip>
          <a:srcRect b="0" l="32993" r="340" t="0"/>
          <a:stretch/>
        </p:blipFill>
        <p:spPr>
          <a:xfrm>
            <a:off x="6096000" y="0"/>
            <a:ext cx="6096000" cy="6858000"/>
          </a:xfrm>
          <a:prstGeom prst="rect">
            <a:avLst/>
          </a:prstGeom>
          <a:noFill/>
          <a:ln>
            <a:noFill/>
          </a:ln>
        </p:spPr>
      </p:pic>
      <p:sp>
        <p:nvSpPr>
          <p:cNvPr id="90" name="Google Shape;90;p1"/>
          <p:cNvSpPr txBox="1"/>
          <p:nvPr/>
        </p:nvSpPr>
        <p:spPr>
          <a:xfrm>
            <a:off x="3536487" y="5198146"/>
            <a:ext cx="5080674" cy="1077218"/>
          </a:xfrm>
          <a:prstGeom prst="rect">
            <a:avLst/>
          </a:prstGeom>
          <a:solidFill>
            <a:schemeClr val="lt1"/>
          </a:solidFill>
          <a:ln cap="flat" cmpd="sng" w="38100">
            <a:solidFill>
              <a:schemeClr val="dk1"/>
            </a:solidFill>
            <a:prstDash val="solid"/>
            <a:round/>
            <a:headEnd len="sm" w="sm" type="none"/>
            <a:tailEnd len="sm" w="sm" type="none"/>
          </a:ln>
        </p:spPr>
        <p:txBody>
          <a:bodyPr anchorCtr="0" anchor="ctr" bIns="45700" lIns="91425" spcFirstLastPara="1" rIns="91425" wrap="square" tIns="45700">
            <a:spAutoFit/>
          </a:bodyPr>
          <a:lstStyle/>
          <a:p>
            <a:pPr indent="0" lvl="0" marL="0" marR="0" rtl="0" algn="ctr">
              <a:spcBef>
                <a:spcPts val="0"/>
              </a:spcBef>
              <a:spcAft>
                <a:spcPts val="0"/>
              </a:spcAft>
              <a:buNone/>
            </a:pPr>
            <a:r>
              <a:rPr b="0" i="0" lang="en-US" sz="3200" u="none" cap="none" strike="noStrike">
                <a:solidFill>
                  <a:schemeClr val="dk1"/>
                </a:solidFill>
                <a:latin typeface="Roboto"/>
                <a:ea typeface="Roboto"/>
                <a:cs typeface="Roboto"/>
                <a:sym typeface="Roboto"/>
              </a:rPr>
              <a:t>Responsible Tax Relief</a:t>
            </a:r>
            <a:endParaRPr/>
          </a:p>
          <a:p>
            <a:pPr indent="0" lvl="0" marL="0" marR="0" rtl="0" algn="ctr">
              <a:spcBef>
                <a:spcPts val="0"/>
              </a:spcBef>
              <a:spcAft>
                <a:spcPts val="0"/>
              </a:spcAft>
              <a:buNone/>
            </a:pPr>
            <a:r>
              <a:rPr b="0" i="0" lang="en-US" sz="3200" u="none" cap="none" strike="noStrike">
                <a:solidFill>
                  <a:schemeClr val="dk1"/>
                </a:solidFill>
                <a:latin typeface="Roboto"/>
                <a:ea typeface="Roboto"/>
                <a:cs typeface="Roboto"/>
                <a:sym typeface="Roboto"/>
              </a:rPr>
              <a:t>for Colorado</a:t>
            </a:r>
            <a:endParaRPr/>
          </a:p>
        </p:txBody>
      </p:sp>
      <p:pic>
        <p:nvPicPr>
          <p:cNvPr id="91" name="Google Shape;91;p1"/>
          <p:cNvPicPr preferRelativeResize="0"/>
          <p:nvPr/>
        </p:nvPicPr>
        <p:blipFill rotWithShape="1">
          <a:blip r:embed="rId5">
            <a:alphaModFix/>
          </a:blip>
          <a:srcRect b="0" l="0" r="0" t="0"/>
          <a:stretch/>
        </p:blipFill>
        <p:spPr>
          <a:xfrm>
            <a:off x="3447864" y="1626340"/>
            <a:ext cx="5301308" cy="326626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9020"/>
          </a:srgbClr>
        </a:solidFill>
      </p:bgPr>
    </p:bg>
    <p:spTree>
      <p:nvGrpSpPr>
        <p:cNvPr id="247" name="Shape 247"/>
        <p:cNvGrpSpPr/>
        <p:nvPr/>
      </p:nvGrpSpPr>
      <p:grpSpPr>
        <a:xfrm>
          <a:off x="0" y="0"/>
          <a:ext cx="0" cy="0"/>
          <a:chOff x="0" y="0"/>
          <a:chExt cx="0" cy="0"/>
        </a:xfrm>
      </p:grpSpPr>
      <p:sp>
        <p:nvSpPr>
          <p:cNvPr id="248" name="Google Shape;248;p12"/>
          <p:cNvSpPr txBox="1"/>
          <p:nvPr/>
        </p:nvSpPr>
        <p:spPr>
          <a:xfrm>
            <a:off x="120555" y="388020"/>
            <a:ext cx="5975400" cy="1140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000"/>
              <a:buFont typeface="Roboto"/>
              <a:buNone/>
            </a:pPr>
            <a:r>
              <a:rPr lang="en-US" sz="3000">
                <a:solidFill>
                  <a:schemeClr val="dk1"/>
                </a:solidFill>
                <a:latin typeface="Roboto"/>
                <a:ea typeface="Roboto"/>
                <a:cs typeface="Roboto"/>
                <a:sym typeface="Roboto"/>
              </a:rPr>
              <a:t>Prop HH – </a:t>
            </a:r>
            <a:endParaRPr/>
          </a:p>
          <a:p>
            <a:pPr indent="0" lvl="0" marL="0" marR="0" rtl="0" algn="l">
              <a:lnSpc>
                <a:spcPct val="90000"/>
              </a:lnSpc>
              <a:spcBef>
                <a:spcPts val="0"/>
              </a:spcBef>
              <a:spcAft>
                <a:spcPts val="0"/>
              </a:spcAft>
              <a:buClr>
                <a:schemeClr val="dk1"/>
              </a:buClr>
              <a:buSzPts val="4000"/>
              <a:buFont typeface="Roboto"/>
              <a:buNone/>
            </a:pPr>
            <a:r>
              <a:rPr lang="en-US" sz="4000">
                <a:solidFill>
                  <a:schemeClr val="dk1"/>
                </a:solidFill>
                <a:latin typeface="Roboto"/>
                <a:ea typeface="Roboto"/>
                <a:cs typeface="Roboto"/>
                <a:sym typeface="Roboto"/>
              </a:rPr>
              <a:t>Savings for Businesses</a:t>
            </a:r>
            <a:endParaRPr/>
          </a:p>
        </p:txBody>
      </p:sp>
      <p:sp>
        <p:nvSpPr>
          <p:cNvPr id="249" name="Google Shape;249;p12"/>
          <p:cNvSpPr txBox="1"/>
          <p:nvPr/>
        </p:nvSpPr>
        <p:spPr>
          <a:xfrm>
            <a:off x="120556" y="1643059"/>
            <a:ext cx="5853600" cy="2903100"/>
          </a:xfrm>
          <a:prstGeom prst="rect">
            <a:avLst/>
          </a:prstGeom>
          <a:noFill/>
          <a:ln>
            <a:noFill/>
          </a:ln>
        </p:spPr>
        <p:txBody>
          <a:bodyPr anchorCtr="0" anchor="t" bIns="45700" lIns="91425" spcFirstLastPara="1" rIns="91425" wrap="square" tIns="45700">
            <a:spAutoFit/>
          </a:bodyPr>
          <a:lstStyle/>
          <a:p>
            <a:pPr indent="-336550" lvl="0" marL="457200" marR="0" rtl="0" algn="l">
              <a:lnSpc>
                <a:spcPct val="115000"/>
              </a:lnSpc>
              <a:spcBef>
                <a:spcPts val="0"/>
              </a:spcBef>
              <a:spcAft>
                <a:spcPts val="0"/>
              </a:spcAft>
              <a:buClr>
                <a:schemeClr val="dk1"/>
              </a:buClr>
              <a:buSzPts val="1700"/>
              <a:buFont typeface="Arial"/>
              <a:buChar char="●"/>
            </a:pPr>
            <a:r>
              <a:rPr lang="en-US" sz="2000">
                <a:solidFill>
                  <a:schemeClr val="dk1"/>
                </a:solidFill>
                <a:latin typeface="Calibri"/>
                <a:ea typeface="Calibri"/>
                <a:cs typeface="Calibri"/>
                <a:sym typeface="Calibri"/>
              </a:rPr>
              <a:t>Colorado businesses are burdened with disproportionately high property taxes as a result of the Gallagher Amendment.  </a:t>
            </a:r>
            <a:endParaRPr/>
          </a:p>
          <a:p>
            <a:pPr indent="0" lvl="0" marL="457200" marR="0" rtl="0" algn="l">
              <a:lnSpc>
                <a:spcPct val="115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Arial"/>
              <a:buChar char="●"/>
            </a:pPr>
            <a:r>
              <a:rPr lang="en-US" sz="2000">
                <a:solidFill>
                  <a:schemeClr val="dk1"/>
                </a:solidFill>
                <a:latin typeface="Calibri"/>
                <a:ea typeface="Calibri"/>
                <a:cs typeface="Calibri"/>
                <a:sym typeface="Calibri"/>
              </a:rPr>
              <a:t>Prop HH will start to fix this problem by reducing the non-RAR from 29% to 25.9%</a:t>
            </a:r>
            <a:endParaRPr sz="2000">
              <a:solidFill>
                <a:schemeClr val="dk1"/>
              </a:solidFill>
              <a:latin typeface="Calibri"/>
              <a:ea typeface="Calibri"/>
              <a:cs typeface="Calibri"/>
              <a:sym typeface="Calibri"/>
            </a:endParaRPr>
          </a:p>
          <a:p>
            <a:pPr indent="0" lvl="0" marL="457200" marR="0" rtl="0" algn="l">
              <a:lnSpc>
                <a:spcPct val="115000"/>
              </a:lnSpc>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36550" lvl="0" marL="457200" marR="0" rtl="0" algn="l">
              <a:lnSpc>
                <a:spcPct val="115000"/>
              </a:lnSpc>
              <a:spcBef>
                <a:spcPts val="0"/>
              </a:spcBef>
              <a:spcAft>
                <a:spcPts val="0"/>
              </a:spcAft>
              <a:buClr>
                <a:schemeClr val="dk1"/>
              </a:buClr>
              <a:buSzPts val="1700"/>
              <a:buFont typeface="Arial"/>
              <a:buChar char="●"/>
            </a:pPr>
            <a:r>
              <a:rPr lang="en-US" sz="2000">
                <a:solidFill>
                  <a:schemeClr val="dk1"/>
                </a:solidFill>
                <a:latin typeface="Calibri"/>
                <a:ea typeface="Calibri"/>
                <a:cs typeface="Calibri"/>
                <a:sym typeface="Calibri"/>
              </a:rPr>
              <a:t>In total, the non-RAR will be reduced by up to 11%</a:t>
            </a:r>
            <a:endParaRPr/>
          </a:p>
        </p:txBody>
      </p:sp>
      <p:pic>
        <p:nvPicPr>
          <p:cNvPr descr="A person paying for a phone&#10;&#10;Description automatically generated" id="250" name="Google Shape;250;p12"/>
          <p:cNvPicPr preferRelativeResize="0"/>
          <p:nvPr/>
        </p:nvPicPr>
        <p:blipFill rotWithShape="1">
          <a:blip r:embed="rId3">
            <a:alphaModFix/>
          </a:blip>
          <a:srcRect b="0" l="10807" r="29873" t="0"/>
          <a:stretch/>
        </p:blipFill>
        <p:spPr>
          <a:xfrm>
            <a:off x="6096000" y="214884"/>
            <a:ext cx="5852162" cy="6428231"/>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4" name="Shape 254"/>
        <p:cNvGrpSpPr/>
        <p:nvPr/>
      </p:nvGrpSpPr>
      <p:grpSpPr>
        <a:xfrm>
          <a:off x="0" y="0"/>
          <a:ext cx="0" cy="0"/>
          <a:chOff x="0" y="0"/>
          <a:chExt cx="0" cy="0"/>
        </a:xfrm>
      </p:grpSpPr>
      <p:sp>
        <p:nvSpPr>
          <p:cNvPr id="255" name="Google Shape;255;p7"/>
          <p:cNvSpPr/>
          <p:nvPr/>
        </p:nvSpPr>
        <p:spPr>
          <a:xfrm>
            <a:off x="7600945" y="207166"/>
            <a:ext cx="4376737" cy="6443663"/>
          </a:xfrm>
          <a:prstGeom prst="rect">
            <a:avLst/>
          </a:prstGeom>
          <a:solidFill>
            <a:schemeClr val="lt1">
              <a:alpha val="74901"/>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7"/>
          <p:cNvSpPr/>
          <p:nvPr/>
        </p:nvSpPr>
        <p:spPr>
          <a:xfrm>
            <a:off x="7600946" y="207166"/>
            <a:ext cx="4376737" cy="6443663"/>
          </a:xfrm>
          <a:prstGeom prst="rect">
            <a:avLst/>
          </a:prstGeom>
          <a:solidFill>
            <a:srgbClr val="5888E4">
              <a:alpha val="74901"/>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7"/>
          <p:cNvSpPr txBox="1"/>
          <p:nvPr/>
        </p:nvSpPr>
        <p:spPr>
          <a:xfrm>
            <a:off x="7842641" y="475056"/>
            <a:ext cx="3944548" cy="1298179"/>
          </a:xfrm>
          <a:prstGeom prst="rect">
            <a:avLst/>
          </a:prstGeom>
          <a:noFill/>
          <a:ln>
            <a:noFill/>
          </a:ln>
        </p:spPr>
        <p:txBody>
          <a:bodyPr anchorCtr="0" anchor="b" bIns="91425" lIns="91425" spcFirstLastPara="1" rIns="91425" wrap="square" tIns="91425">
            <a:noAutofit/>
          </a:bodyPr>
          <a:lstStyle/>
          <a:p>
            <a:pPr indent="0" lvl="0" marL="0" marR="0" rtl="0" algn="l">
              <a:lnSpc>
                <a:spcPct val="90000"/>
              </a:lnSpc>
              <a:spcBef>
                <a:spcPts val="0"/>
              </a:spcBef>
              <a:spcAft>
                <a:spcPts val="0"/>
              </a:spcAft>
              <a:buClr>
                <a:schemeClr val="lt1"/>
              </a:buClr>
              <a:buSzPts val="4000"/>
              <a:buFont typeface="Roboto"/>
              <a:buNone/>
            </a:pPr>
            <a:r>
              <a:rPr lang="en-US" sz="4000">
                <a:solidFill>
                  <a:schemeClr val="lt1"/>
                </a:solidFill>
                <a:latin typeface="Roboto"/>
                <a:ea typeface="Roboto"/>
                <a:cs typeface="Roboto"/>
                <a:sym typeface="Roboto"/>
              </a:rPr>
              <a:t>But What About </a:t>
            </a:r>
            <a:endParaRPr/>
          </a:p>
          <a:p>
            <a:pPr indent="0" lvl="0" marL="0" marR="0" rtl="0" algn="l">
              <a:lnSpc>
                <a:spcPct val="90000"/>
              </a:lnSpc>
              <a:spcBef>
                <a:spcPts val="0"/>
              </a:spcBef>
              <a:spcAft>
                <a:spcPts val="0"/>
              </a:spcAft>
              <a:buClr>
                <a:schemeClr val="lt1"/>
              </a:buClr>
              <a:buSzPts val="4000"/>
              <a:buFont typeface="Roboto"/>
              <a:buNone/>
            </a:pPr>
            <a:r>
              <a:rPr lang="en-US" sz="4000">
                <a:solidFill>
                  <a:schemeClr val="lt1"/>
                </a:solidFill>
                <a:latin typeface="Roboto"/>
                <a:ea typeface="Roboto"/>
                <a:cs typeface="Roboto"/>
                <a:sym typeface="Roboto"/>
              </a:rPr>
              <a:t>The Schools?</a:t>
            </a:r>
            <a:endParaRPr/>
          </a:p>
        </p:txBody>
      </p:sp>
      <p:sp>
        <p:nvSpPr>
          <p:cNvPr id="258" name="Google Shape;258;p7"/>
          <p:cNvSpPr txBox="1"/>
          <p:nvPr/>
        </p:nvSpPr>
        <p:spPr>
          <a:xfrm>
            <a:off x="7842640" y="1773235"/>
            <a:ext cx="3660246" cy="4352443"/>
          </a:xfrm>
          <a:prstGeom prst="rect">
            <a:avLst/>
          </a:prstGeom>
          <a:noFill/>
          <a:ln>
            <a:noFill/>
          </a:ln>
        </p:spPr>
        <p:txBody>
          <a:bodyPr anchorCtr="0" anchor="b" bIns="91425" lIns="91425" spcFirstLastPara="1" rIns="91425" wrap="square" tIns="91425">
            <a:spAutoFit/>
          </a:bodyPr>
          <a:lstStyle/>
          <a:p>
            <a:pPr indent="-342900" lvl="0" marL="444500" marR="0" rtl="0" algn="l">
              <a:lnSpc>
                <a:spcPct val="100000"/>
              </a:lnSpc>
              <a:spcBef>
                <a:spcPts val="0"/>
              </a:spcBef>
              <a:spcAft>
                <a:spcPts val="0"/>
              </a:spcAft>
              <a:buClr>
                <a:schemeClr val="lt1"/>
              </a:buClr>
              <a:buSzPts val="2000"/>
              <a:buFont typeface="Arial"/>
              <a:buChar char="•"/>
            </a:pPr>
            <a:r>
              <a:rPr lang="en-US" sz="2000">
                <a:solidFill>
                  <a:schemeClr val="lt1"/>
                </a:solidFill>
                <a:latin typeface="Roboto"/>
                <a:ea typeface="Roboto"/>
                <a:cs typeface="Roboto"/>
                <a:sym typeface="Roboto"/>
              </a:rPr>
              <a:t>The state uses a small portion of TABOR surplus–when there is one–to backfill the reduction to local school, fire, and water districts.</a:t>
            </a:r>
            <a:endParaRPr/>
          </a:p>
          <a:p>
            <a:pPr indent="0" lvl="0" marL="101600" marR="0" rtl="0" algn="l">
              <a:lnSpc>
                <a:spcPct val="100000"/>
              </a:lnSpc>
              <a:spcBef>
                <a:spcPts val="0"/>
              </a:spcBef>
              <a:spcAft>
                <a:spcPts val="0"/>
              </a:spcAft>
              <a:buClr>
                <a:srgbClr val="595959"/>
              </a:buClr>
              <a:buSzPts val="2000"/>
              <a:buFont typeface="Roboto"/>
              <a:buNone/>
            </a:pPr>
            <a:r>
              <a:rPr lang="en-US" sz="2000">
                <a:solidFill>
                  <a:schemeClr val="lt1"/>
                </a:solidFill>
                <a:latin typeface="Roboto"/>
                <a:ea typeface="Roboto"/>
                <a:cs typeface="Roboto"/>
                <a:sym typeface="Roboto"/>
              </a:rPr>
              <a:t> </a:t>
            </a:r>
            <a:endParaRPr/>
          </a:p>
          <a:p>
            <a:pPr indent="-342900" lvl="0" marL="444500" marR="0" rtl="0" algn="l">
              <a:lnSpc>
                <a:spcPct val="100000"/>
              </a:lnSpc>
              <a:spcBef>
                <a:spcPts val="0"/>
              </a:spcBef>
              <a:spcAft>
                <a:spcPts val="0"/>
              </a:spcAft>
              <a:buClr>
                <a:schemeClr val="lt1"/>
              </a:buClr>
              <a:buSzPts val="2000"/>
              <a:buFont typeface="Arial"/>
              <a:buChar char="•"/>
            </a:pPr>
            <a:r>
              <a:rPr lang="en-US" sz="2000">
                <a:solidFill>
                  <a:schemeClr val="lt1"/>
                </a:solidFill>
                <a:latin typeface="Roboto"/>
                <a:ea typeface="Roboto"/>
                <a:cs typeface="Roboto"/>
                <a:sym typeface="Roboto"/>
              </a:rPr>
              <a:t>If there’s remaining money after all districts have been backfilled, leftover money goes to the State Education Fund.</a:t>
            </a:r>
            <a:endParaRPr i="1" sz="4400">
              <a:solidFill>
                <a:schemeClr val="lt1"/>
              </a:solidFill>
              <a:highlight>
                <a:schemeClr val="lt1"/>
              </a:highlight>
              <a:latin typeface="Roboto"/>
              <a:ea typeface="Roboto"/>
              <a:cs typeface="Roboto"/>
              <a:sym typeface="Roboto"/>
            </a:endParaRPr>
          </a:p>
          <a:p>
            <a:pPr indent="0" lvl="0" marL="0" marR="0" rtl="0" algn="r">
              <a:lnSpc>
                <a:spcPct val="90000"/>
              </a:lnSpc>
              <a:spcBef>
                <a:spcPts val="1000"/>
              </a:spcBef>
              <a:spcAft>
                <a:spcPts val="0"/>
              </a:spcAft>
              <a:buClr>
                <a:schemeClr val="dk1"/>
              </a:buClr>
              <a:buSzPts val="2500"/>
              <a:buFont typeface="Calibri"/>
              <a:buNone/>
            </a:pPr>
            <a:r>
              <a:t/>
            </a:r>
            <a:endParaRPr i="1" sz="2500">
              <a:solidFill>
                <a:schemeClr val="dk1"/>
              </a:solidFill>
              <a:highlight>
                <a:schemeClr val="lt1"/>
              </a:highlight>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D957">
            <a:alpha val="14901"/>
          </a:srgbClr>
        </a:solidFill>
      </p:bgPr>
    </p:bg>
    <p:spTree>
      <p:nvGrpSpPr>
        <p:cNvPr id="262" name="Shape 262"/>
        <p:cNvGrpSpPr/>
        <p:nvPr/>
      </p:nvGrpSpPr>
      <p:grpSpPr>
        <a:xfrm>
          <a:off x="0" y="0"/>
          <a:ext cx="0" cy="0"/>
          <a:chOff x="0" y="0"/>
          <a:chExt cx="0" cy="0"/>
        </a:xfrm>
      </p:grpSpPr>
      <p:pic>
        <p:nvPicPr>
          <p:cNvPr id="263" name="Google Shape;263;p13"/>
          <p:cNvPicPr preferRelativeResize="0"/>
          <p:nvPr/>
        </p:nvPicPr>
        <p:blipFill rotWithShape="1">
          <a:blip r:embed="rId3">
            <a:alphaModFix/>
          </a:blip>
          <a:srcRect b="0" l="0" r="0" t="0"/>
          <a:stretch/>
        </p:blipFill>
        <p:spPr>
          <a:xfrm>
            <a:off x="61495" y="5688378"/>
            <a:ext cx="7089137" cy="479458"/>
          </a:xfrm>
          <a:prstGeom prst="rect">
            <a:avLst/>
          </a:prstGeom>
          <a:noFill/>
          <a:ln>
            <a:noFill/>
          </a:ln>
          <a:effectLst>
            <a:outerShdw blurRad="63500" sx="102000" rotWithShape="0" algn="ctr" sy="102000">
              <a:srgbClr val="000000">
                <a:alpha val="40000"/>
              </a:srgbClr>
            </a:outerShdw>
          </a:effectLst>
        </p:spPr>
      </p:pic>
      <p:pic>
        <p:nvPicPr>
          <p:cNvPr descr="A black text on a white background&#10;&#10;Description automatically generated" id="264" name="Google Shape;264;p13"/>
          <p:cNvPicPr preferRelativeResize="0"/>
          <p:nvPr/>
        </p:nvPicPr>
        <p:blipFill rotWithShape="1">
          <a:blip r:embed="rId4">
            <a:alphaModFix/>
          </a:blip>
          <a:srcRect b="0" l="0" r="0" t="0"/>
          <a:stretch/>
        </p:blipFill>
        <p:spPr>
          <a:xfrm>
            <a:off x="7256382" y="5537548"/>
            <a:ext cx="4368800" cy="698500"/>
          </a:xfrm>
          <a:prstGeom prst="rect">
            <a:avLst/>
          </a:prstGeom>
          <a:noFill/>
          <a:ln>
            <a:noFill/>
          </a:ln>
          <a:effectLst>
            <a:outerShdw blurRad="63500" sx="102000" rotWithShape="0" algn="ctr" sy="102000">
              <a:srgbClr val="000000">
                <a:alpha val="40000"/>
              </a:srgbClr>
            </a:outerShdw>
          </a:effectLst>
        </p:spPr>
      </p:pic>
      <p:pic>
        <p:nvPicPr>
          <p:cNvPr id="265" name="Google Shape;265;p13"/>
          <p:cNvPicPr preferRelativeResize="0"/>
          <p:nvPr/>
        </p:nvPicPr>
        <p:blipFill rotWithShape="1">
          <a:blip r:embed="rId5">
            <a:alphaModFix/>
          </a:blip>
          <a:srcRect b="0" l="0" r="0" t="0"/>
          <a:stretch/>
        </p:blipFill>
        <p:spPr>
          <a:xfrm>
            <a:off x="6121400" y="3079343"/>
            <a:ext cx="6021805" cy="522553"/>
          </a:xfrm>
          <a:prstGeom prst="rect">
            <a:avLst/>
          </a:prstGeom>
          <a:noFill/>
          <a:ln>
            <a:noFill/>
          </a:ln>
          <a:effectLst>
            <a:outerShdw blurRad="63500" sx="102000" rotWithShape="0" algn="ctr" sy="102000">
              <a:srgbClr val="000000">
                <a:alpha val="40000"/>
              </a:srgbClr>
            </a:outerShdw>
          </a:effectLst>
        </p:spPr>
      </p:pic>
      <p:pic>
        <p:nvPicPr>
          <p:cNvPr id="266" name="Google Shape;266;p13"/>
          <p:cNvPicPr preferRelativeResize="0"/>
          <p:nvPr/>
        </p:nvPicPr>
        <p:blipFill rotWithShape="1">
          <a:blip r:embed="rId6">
            <a:alphaModFix/>
          </a:blip>
          <a:srcRect b="0" l="0" r="0" t="0"/>
          <a:stretch/>
        </p:blipFill>
        <p:spPr>
          <a:xfrm>
            <a:off x="6366042" y="1606005"/>
            <a:ext cx="5740400" cy="660400"/>
          </a:xfrm>
          <a:prstGeom prst="rect">
            <a:avLst/>
          </a:prstGeom>
          <a:noFill/>
          <a:ln>
            <a:noFill/>
          </a:ln>
          <a:effectLst>
            <a:outerShdw blurRad="63500" sx="102000" rotWithShape="0" algn="ctr" sy="102000">
              <a:srgbClr val="000000">
                <a:alpha val="40000"/>
              </a:srgbClr>
            </a:outerShdw>
          </a:effectLst>
        </p:spPr>
      </p:pic>
      <p:pic>
        <p:nvPicPr>
          <p:cNvPr id="267" name="Google Shape;267;p13"/>
          <p:cNvPicPr preferRelativeResize="0"/>
          <p:nvPr/>
        </p:nvPicPr>
        <p:blipFill rotWithShape="1">
          <a:blip r:embed="rId7">
            <a:alphaModFix/>
          </a:blip>
          <a:srcRect b="0" l="0" r="0" t="0"/>
          <a:stretch/>
        </p:blipFill>
        <p:spPr>
          <a:xfrm>
            <a:off x="6055895" y="5029177"/>
            <a:ext cx="6050547" cy="436533"/>
          </a:xfrm>
          <a:prstGeom prst="rect">
            <a:avLst/>
          </a:prstGeom>
          <a:noFill/>
          <a:ln>
            <a:noFill/>
          </a:ln>
          <a:effectLst>
            <a:outerShdw blurRad="63500" sx="102000" rotWithShape="0" algn="ctr" sy="102000">
              <a:srgbClr val="000000">
                <a:alpha val="40000"/>
              </a:srgbClr>
            </a:outerShdw>
          </a:effectLst>
        </p:spPr>
      </p:pic>
      <p:pic>
        <p:nvPicPr>
          <p:cNvPr id="268" name="Google Shape;268;p13"/>
          <p:cNvPicPr preferRelativeResize="0"/>
          <p:nvPr/>
        </p:nvPicPr>
        <p:blipFill rotWithShape="1">
          <a:blip r:embed="rId8">
            <a:alphaModFix/>
          </a:blip>
          <a:srcRect b="0" l="0" r="0" t="0"/>
          <a:stretch/>
        </p:blipFill>
        <p:spPr>
          <a:xfrm>
            <a:off x="54142" y="181751"/>
            <a:ext cx="5600700" cy="622300"/>
          </a:xfrm>
          <a:prstGeom prst="rect">
            <a:avLst/>
          </a:prstGeom>
          <a:noFill/>
          <a:ln>
            <a:noFill/>
          </a:ln>
          <a:effectLst>
            <a:outerShdw blurRad="63500" sx="102000" rotWithShape="0" algn="ctr" sy="102000">
              <a:srgbClr val="000000">
                <a:alpha val="40000"/>
              </a:srgbClr>
            </a:outerShdw>
          </a:effectLst>
        </p:spPr>
      </p:pic>
      <p:pic>
        <p:nvPicPr>
          <p:cNvPr id="269" name="Google Shape;269;p13"/>
          <p:cNvPicPr preferRelativeResize="0"/>
          <p:nvPr/>
        </p:nvPicPr>
        <p:blipFill rotWithShape="1">
          <a:blip r:embed="rId9">
            <a:alphaModFix/>
          </a:blip>
          <a:srcRect b="0" l="0" r="0" t="0"/>
          <a:stretch/>
        </p:blipFill>
        <p:spPr>
          <a:xfrm>
            <a:off x="6096000" y="3668022"/>
            <a:ext cx="6055893" cy="619097"/>
          </a:xfrm>
          <a:prstGeom prst="rect">
            <a:avLst/>
          </a:prstGeom>
          <a:noFill/>
          <a:ln>
            <a:noFill/>
          </a:ln>
          <a:effectLst>
            <a:outerShdw blurRad="63500" sx="102000" rotWithShape="0" algn="ctr" sy="102000">
              <a:srgbClr val="000000">
                <a:alpha val="40000"/>
              </a:srgbClr>
            </a:outerShdw>
          </a:effectLst>
        </p:spPr>
      </p:pic>
      <p:pic>
        <p:nvPicPr>
          <p:cNvPr id="270" name="Google Shape;270;p13"/>
          <p:cNvPicPr preferRelativeResize="0"/>
          <p:nvPr/>
        </p:nvPicPr>
        <p:blipFill rotWithShape="1">
          <a:blip r:embed="rId10">
            <a:alphaModFix/>
          </a:blip>
          <a:srcRect b="0" l="0" r="0" t="0"/>
          <a:stretch/>
        </p:blipFill>
        <p:spPr>
          <a:xfrm>
            <a:off x="6055895" y="64578"/>
            <a:ext cx="6057900" cy="698500"/>
          </a:xfrm>
          <a:prstGeom prst="rect">
            <a:avLst/>
          </a:prstGeom>
          <a:noFill/>
          <a:ln>
            <a:noFill/>
          </a:ln>
          <a:effectLst>
            <a:outerShdw blurRad="63500" sx="102000" rotWithShape="0" algn="ctr" sy="102000">
              <a:srgbClr val="000000">
                <a:alpha val="40000"/>
              </a:srgbClr>
            </a:outerShdw>
          </a:effectLst>
        </p:spPr>
      </p:pic>
      <p:pic>
        <p:nvPicPr>
          <p:cNvPr id="271" name="Google Shape;271;p13"/>
          <p:cNvPicPr preferRelativeResize="0"/>
          <p:nvPr/>
        </p:nvPicPr>
        <p:blipFill rotWithShape="1">
          <a:blip r:embed="rId11">
            <a:alphaModFix/>
          </a:blip>
          <a:srcRect b="0" l="0" r="0" t="0"/>
          <a:stretch/>
        </p:blipFill>
        <p:spPr>
          <a:xfrm>
            <a:off x="54142" y="867287"/>
            <a:ext cx="6311900" cy="546100"/>
          </a:xfrm>
          <a:prstGeom prst="rect">
            <a:avLst/>
          </a:prstGeom>
          <a:noFill/>
          <a:ln>
            <a:noFill/>
          </a:ln>
          <a:effectLst>
            <a:outerShdw blurRad="63500" sx="102000" rotWithShape="0" algn="ctr" sy="102000">
              <a:srgbClr val="000000">
                <a:alpha val="40000"/>
              </a:srgbClr>
            </a:outerShdw>
          </a:effectLst>
        </p:spPr>
      </p:pic>
      <p:pic>
        <p:nvPicPr>
          <p:cNvPr descr="A yellow and black text&#10;&#10;Description automatically generated" id="272" name="Google Shape;272;p13"/>
          <p:cNvPicPr preferRelativeResize="0"/>
          <p:nvPr/>
        </p:nvPicPr>
        <p:blipFill rotWithShape="1">
          <a:blip r:embed="rId12">
            <a:alphaModFix/>
          </a:blip>
          <a:srcRect b="0" l="0" r="0" t="0"/>
          <a:stretch/>
        </p:blipFill>
        <p:spPr>
          <a:xfrm>
            <a:off x="54142" y="2125258"/>
            <a:ext cx="4648200" cy="749300"/>
          </a:xfrm>
          <a:prstGeom prst="rect">
            <a:avLst/>
          </a:prstGeom>
          <a:noFill/>
          <a:ln>
            <a:noFill/>
          </a:ln>
          <a:effectLst>
            <a:outerShdw blurRad="63500" sx="102000" rotWithShape="0" algn="ctr" sy="102000">
              <a:srgbClr val="000000">
                <a:alpha val="40000"/>
              </a:srgbClr>
            </a:outerShdw>
          </a:effectLst>
        </p:spPr>
      </p:pic>
      <p:pic>
        <p:nvPicPr>
          <p:cNvPr descr="A close up of a sign&#10;&#10;Description automatically generated" id="273" name="Google Shape;273;p13"/>
          <p:cNvPicPr preferRelativeResize="0"/>
          <p:nvPr/>
        </p:nvPicPr>
        <p:blipFill rotWithShape="1">
          <a:blip r:embed="rId13">
            <a:alphaModFix/>
          </a:blip>
          <a:srcRect b="0" l="0" r="0" t="0"/>
          <a:stretch/>
        </p:blipFill>
        <p:spPr>
          <a:xfrm>
            <a:off x="7052510" y="823610"/>
            <a:ext cx="5029200" cy="736600"/>
          </a:xfrm>
          <a:prstGeom prst="rect">
            <a:avLst/>
          </a:prstGeom>
          <a:noFill/>
          <a:ln>
            <a:noFill/>
          </a:ln>
          <a:effectLst>
            <a:outerShdw blurRad="63500" sx="102000" rotWithShape="0" algn="ctr" sy="102000">
              <a:srgbClr val="000000">
                <a:alpha val="40000"/>
              </a:srgbClr>
            </a:outerShdw>
          </a:effectLst>
        </p:spPr>
      </p:pic>
      <p:pic>
        <p:nvPicPr>
          <p:cNvPr id="274" name="Google Shape;274;p13"/>
          <p:cNvPicPr preferRelativeResize="0"/>
          <p:nvPr/>
        </p:nvPicPr>
        <p:blipFill rotWithShape="1">
          <a:blip r:embed="rId14">
            <a:alphaModFix/>
          </a:blip>
          <a:srcRect b="0" l="0" r="0" t="0"/>
          <a:stretch/>
        </p:blipFill>
        <p:spPr>
          <a:xfrm>
            <a:off x="61495" y="6232066"/>
            <a:ext cx="6146800" cy="495300"/>
          </a:xfrm>
          <a:prstGeom prst="rect">
            <a:avLst/>
          </a:prstGeom>
          <a:noFill/>
          <a:ln>
            <a:noFill/>
          </a:ln>
          <a:effectLst>
            <a:outerShdw blurRad="63500" sx="102000" rotWithShape="0" algn="ctr" sy="102000">
              <a:srgbClr val="000000">
                <a:alpha val="40000"/>
              </a:srgbClr>
            </a:outerShdw>
          </a:effectLst>
        </p:spPr>
      </p:pic>
      <p:pic>
        <p:nvPicPr>
          <p:cNvPr id="275" name="Google Shape;275;p13"/>
          <p:cNvPicPr preferRelativeResize="0"/>
          <p:nvPr/>
        </p:nvPicPr>
        <p:blipFill rotWithShape="1">
          <a:blip r:embed="rId15">
            <a:alphaModFix/>
          </a:blip>
          <a:srcRect b="0" l="0" r="0" t="0"/>
          <a:stretch/>
        </p:blipFill>
        <p:spPr>
          <a:xfrm>
            <a:off x="47792" y="1502489"/>
            <a:ext cx="6210300" cy="558800"/>
          </a:xfrm>
          <a:prstGeom prst="rect">
            <a:avLst/>
          </a:prstGeom>
          <a:noFill/>
          <a:ln>
            <a:noFill/>
          </a:ln>
          <a:effectLst>
            <a:outerShdw blurRad="63500" sx="102000" rotWithShape="0" algn="ctr" sy="102000">
              <a:srgbClr val="000000">
                <a:alpha val="40000"/>
              </a:srgbClr>
            </a:outerShdw>
          </a:effectLst>
        </p:spPr>
      </p:pic>
      <p:pic>
        <p:nvPicPr>
          <p:cNvPr id="276" name="Google Shape;276;p13"/>
          <p:cNvPicPr preferRelativeResize="0"/>
          <p:nvPr/>
        </p:nvPicPr>
        <p:blipFill rotWithShape="1">
          <a:blip r:embed="rId16">
            <a:alphaModFix/>
          </a:blip>
          <a:srcRect b="0" l="0" r="0" t="0"/>
          <a:stretch/>
        </p:blipFill>
        <p:spPr>
          <a:xfrm>
            <a:off x="54142" y="2930224"/>
            <a:ext cx="6016459" cy="628769"/>
          </a:xfrm>
          <a:prstGeom prst="rect">
            <a:avLst/>
          </a:prstGeom>
          <a:noFill/>
          <a:ln>
            <a:noFill/>
          </a:ln>
          <a:effectLst>
            <a:outerShdw blurRad="63500" sx="102000" rotWithShape="0" algn="ctr" sy="102000">
              <a:srgbClr val="000000">
                <a:alpha val="40000"/>
              </a:srgbClr>
            </a:outerShdw>
          </a:effectLst>
        </p:spPr>
      </p:pic>
      <p:pic>
        <p:nvPicPr>
          <p:cNvPr id="277" name="Google Shape;277;p13"/>
          <p:cNvPicPr preferRelativeResize="0"/>
          <p:nvPr/>
        </p:nvPicPr>
        <p:blipFill rotWithShape="1">
          <a:blip r:embed="rId17">
            <a:alphaModFix/>
          </a:blip>
          <a:srcRect b="0" l="0" r="0" t="0"/>
          <a:stretch/>
        </p:blipFill>
        <p:spPr>
          <a:xfrm>
            <a:off x="6258091" y="6297801"/>
            <a:ext cx="5883109" cy="516926"/>
          </a:xfrm>
          <a:prstGeom prst="rect">
            <a:avLst/>
          </a:prstGeom>
          <a:noFill/>
          <a:ln>
            <a:noFill/>
          </a:ln>
          <a:effectLst>
            <a:outerShdw blurRad="63500" sx="102000" rotWithShape="0" algn="ctr" sy="102000">
              <a:srgbClr val="000000">
                <a:alpha val="40000"/>
              </a:srgbClr>
            </a:outerShdw>
          </a:effectLst>
        </p:spPr>
      </p:pic>
      <p:pic>
        <p:nvPicPr>
          <p:cNvPr id="278" name="Google Shape;278;p13"/>
          <p:cNvPicPr preferRelativeResize="0"/>
          <p:nvPr/>
        </p:nvPicPr>
        <p:blipFill rotWithShape="1">
          <a:blip r:embed="rId18">
            <a:alphaModFix/>
          </a:blip>
          <a:srcRect b="0" l="0" r="0" t="0"/>
          <a:stretch/>
        </p:blipFill>
        <p:spPr>
          <a:xfrm>
            <a:off x="61495" y="3629720"/>
            <a:ext cx="5994400" cy="660400"/>
          </a:xfrm>
          <a:prstGeom prst="rect">
            <a:avLst/>
          </a:prstGeom>
          <a:noFill/>
          <a:ln>
            <a:noFill/>
          </a:ln>
          <a:effectLst>
            <a:outerShdw blurRad="63500" sx="102000" rotWithShape="0" algn="ctr" sy="102000">
              <a:srgbClr val="000000">
                <a:alpha val="40000"/>
              </a:srgbClr>
            </a:outerShdw>
          </a:effectLst>
        </p:spPr>
      </p:pic>
      <p:pic>
        <p:nvPicPr>
          <p:cNvPr id="279" name="Google Shape;279;p13"/>
          <p:cNvPicPr preferRelativeResize="0"/>
          <p:nvPr/>
        </p:nvPicPr>
        <p:blipFill rotWithShape="1">
          <a:blip r:embed="rId19">
            <a:alphaModFix/>
          </a:blip>
          <a:srcRect b="0" l="0" r="0" t="0"/>
          <a:stretch/>
        </p:blipFill>
        <p:spPr>
          <a:xfrm>
            <a:off x="61495" y="5072083"/>
            <a:ext cx="5934911" cy="577634"/>
          </a:xfrm>
          <a:prstGeom prst="rect">
            <a:avLst/>
          </a:prstGeom>
          <a:noFill/>
          <a:ln>
            <a:noFill/>
          </a:ln>
          <a:effectLst>
            <a:outerShdw blurRad="63500" sx="102000" rotWithShape="0" algn="ctr" sy="102000">
              <a:srgbClr val="000000">
                <a:alpha val="40000"/>
              </a:srgbClr>
            </a:outerShdw>
          </a:effectLst>
        </p:spPr>
      </p:pic>
      <p:pic>
        <p:nvPicPr>
          <p:cNvPr id="280" name="Google Shape;280;p13"/>
          <p:cNvPicPr preferRelativeResize="0"/>
          <p:nvPr/>
        </p:nvPicPr>
        <p:blipFill rotWithShape="1">
          <a:blip r:embed="rId20">
            <a:alphaModFix/>
          </a:blip>
          <a:srcRect b="0" l="0" r="0" t="0"/>
          <a:stretch/>
        </p:blipFill>
        <p:spPr>
          <a:xfrm>
            <a:off x="4828674" y="2364365"/>
            <a:ext cx="7277768" cy="529516"/>
          </a:xfrm>
          <a:prstGeom prst="rect">
            <a:avLst/>
          </a:prstGeom>
          <a:noFill/>
          <a:ln>
            <a:noFill/>
          </a:ln>
          <a:effectLst>
            <a:outerShdw blurRad="63500" sx="102000" rotWithShape="0" algn="ctr" sy="102000">
              <a:srgbClr val="000000">
                <a:alpha val="40000"/>
              </a:srgbClr>
            </a:outerShdw>
          </a:effectLst>
        </p:spPr>
      </p:pic>
      <p:pic>
        <p:nvPicPr>
          <p:cNvPr id="281" name="Google Shape;281;p13"/>
          <p:cNvPicPr preferRelativeResize="0"/>
          <p:nvPr/>
        </p:nvPicPr>
        <p:blipFill rotWithShape="1">
          <a:blip r:embed="rId21">
            <a:alphaModFix/>
          </a:blip>
          <a:srcRect b="0" l="0" r="0" t="0"/>
          <a:stretch/>
        </p:blipFill>
        <p:spPr>
          <a:xfrm>
            <a:off x="54142" y="4341773"/>
            <a:ext cx="6350000" cy="622300"/>
          </a:xfrm>
          <a:prstGeom prst="rect">
            <a:avLst/>
          </a:prstGeom>
          <a:noFill/>
          <a:ln>
            <a:noFill/>
          </a:ln>
          <a:effectLst>
            <a:outerShdw blurRad="63500" sx="102000" rotWithShape="0" algn="ctr" sy="102000">
              <a:srgbClr val="000000">
                <a:alpha val="40000"/>
              </a:srgbClr>
            </a:outerShdw>
          </a:effectLst>
        </p:spPr>
      </p:pic>
      <p:pic>
        <p:nvPicPr>
          <p:cNvPr id="282" name="Google Shape;282;p13"/>
          <p:cNvPicPr preferRelativeResize="0"/>
          <p:nvPr/>
        </p:nvPicPr>
        <p:blipFill rotWithShape="1">
          <a:blip r:embed="rId22">
            <a:alphaModFix/>
          </a:blip>
          <a:srcRect b="0" l="0" r="0" t="0"/>
          <a:stretch/>
        </p:blipFill>
        <p:spPr>
          <a:xfrm>
            <a:off x="6561220" y="4361958"/>
            <a:ext cx="5521827" cy="496733"/>
          </a:xfrm>
          <a:prstGeom prst="rect">
            <a:avLst/>
          </a:prstGeom>
          <a:noFill/>
          <a:ln>
            <a:noFill/>
          </a:ln>
          <a:effectLst>
            <a:outerShdw blurRad="63500" sx="102000" rotWithShape="0" algn="ctr" sy="102000">
              <a:srgbClr val="000000">
                <a:alpha val="40000"/>
              </a:srgbClr>
            </a:outerShdw>
          </a:effectLst>
        </p:spPr>
      </p:pic>
      <p:sp>
        <p:nvSpPr>
          <p:cNvPr id="283" name="Google Shape;283;p13"/>
          <p:cNvSpPr/>
          <p:nvPr/>
        </p:nvSpPr>
        <p:spPr>
          <a:xfrm>
            <a:off x="491290" y="4008364"/>
            <a:ext cx="6561220" cy="1889996"/>
          </a:xfrm>
          <a:prstGeom prst="wedgeRectCallout">
            <a:avLst>
              <a:gd fmla="val -31939" name="adj1"/>
              <a:gd fmla="val 95587" name="adj2"/>
            </a:avLst>
          </a:prstGeom>
          <a:solidFill>
            <a:schemeClr val="lt1"/>
          </a:solidFill>
          <a:ln cap="flat" cmpd="sng" w="12700">
            <a:solidFill>
              <a:schemeClr val="dk1"/>
            </a:solidFill>
            <a:prstDash val="solid"/>
            <a:miter lim="800000"/>
            <a:headEnd len="sm" w="sm" type="none"/>
            <a:tailEnd len="sm" w="sm" type="none"/>
          </a:ln>
          <a:effectLst>
            <a:outerShdw blurRad="50800" rotWithShape="0" algn="r" dir="10800000" dist="38100">
              <a:srgbClr val="000000">
                <a:alpha val="40000"/>
              </a:srgbClr>
            </a:outerShdw>
          </a:effectLst>
        </p:spPr>
        <p:txBody>
          <a:bodyPr anchorCtr="0" anchor="ctr" bIns="45700" lIns="91425" spcFirstLastPara="1" rIns="91425" wrap="square" tIns="45700">
            <a:noAutofit/>
          </a:bodyPr>
          <a:lstStyle/>
          <a:p>
            <a:pPr indent="0" lvl="0" marL="0" marR="0" rtl="0" algn="l">
              <a:spcBef>
                <a:spcPts val="0"/>
              </a:spcBef>
              <a:spcAft>
                <a:spcPts val="0"/>
              </a:spcAft>
              <a:buNone/>
            </a:pPr>
            <a:r>
              <a:rPr lang="en-US" sz="4400">
                <a:solidFill>
                  <a:srgbClr val="233DFF"/>
                </a:solidFill>
                <a:latin typeface="Calibri"/>
                <a:ea typeface="Calibri"/>
                <a:cs typeface="Calibri"/>
                <a:sym typeface="Calibri"/>
              </a:rPr>
              <a:t>   </a:t>
            </a:r>
            <a:r>
              <a:rPr lang="en-US" sz="4400">
                <a:solidFill>
                  <a:schemeClr val="dk1"/>
                </a:solidFill>
                <a:latin typeface="Calibri"/>
                <a:ea typeface="Calibri"/>
                <a:cs typeface="Calibri"/>
                <a:sym typeface="Calibri"/>
              </a:rPr>
              <a:t>Let’s Talk About TABOR,  </a:t>
            </a:r>
            <a:endParaRPr/>
          </a:p>
          <a:p>
            <a:pPr indent="0" lvl="0" marL="0" marR="0" rtl="0" algn="l">
              <a:spcBef>
                <a:spcPts val="0"/>
              </a:spcBef>
              <a:spcAft>
                <a:spcPts val="0"/>
              </a:spcAft>
              <a:buNone/>
            </a:pPr>
            <a:r>
              <a:rPr lang="en-US" sz="4400">
                <a:solidFill>
                  <a:schemeClr val="dk1"/>
                </a:solidFill>
                <a:latin typeface="Calibri"/>
                <a:ea typeface="Calibri"/>
                <a:cs typeface="Calibri"/>
                <a:sym typeface="Calibri"/>
              </a:rPr>
              <a:t>   Shall We?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287" name="Shape 287"/>
        <p:cNvGrpSpPr/>
        <p:nvPr/>
      </p:nvGrpSpPr>
      <p:grpSpPr>
        <a:xfrm>
          <a:off x="0" y="0"/>
          <a:ext cx="0" cy="0"/>
          <a:chOff x="0" y="0"/>
          <a:chExt cx="0" cy="0"/>
        </a:xfrm>
      </p:grpSpPr>
      <p:sp>
        <p:nvSpPr>
          <p:cNvPr id="288" name="Google Shape;288;p14"/>
          <p:cNvSpPr/>
          <p:nvPr/>
        </p:nvSpPr>
        <p:spPr>
          <a:xfrm>
            <a:off x="1036982" y="667164"/>
            <a:ext cx="10118100" cy="552360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9" name="Google Shape;289;p14"/>
          <p:cNvPicPr preferRelativeResize="0"/>
          <p:nvPr/>
        </p:nvPicPr>
        <p:blipFill rotWithShape="1">
          <a:blip r:embed="rId3">
            <a:alphaModFix/>
          </a:blip>
          <a:srcRect b="0" l="0" r="0" t="0"/>
          <a:stretch/>
        </p:blipFill>
        <p:spPr>
          <a:xfrm>
            <a:off x="2760597" y="1384431"/>
            <a:ext cx="6670803" cy="4605794"/>
          </a:xfrm>
          <a:prstGeom prst="rect">
            <a:avLst/>
          </a:prstGeom>
          <a:noFill/>
          <a:ln>
            <a:noFill/>
          </a:ln>
        </p:spPr>
      </p:pic>
      <p:sp>
        <p:nvSpPr>
          <p:cNvPr id="290" name="Google Shape;290;p14"/>
          <p:cNvSpPr txBox="1"/>
          <p:nvPr/>
        </p:nvSpPr>
        <p:spPr>
          <a:xfrm>
            <a:off x="1036982" y="777023"/>
            <a:ext cx="10118100" cy="6495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3600"/>
              <a:buFont typeface="Roboto"/>
              <a:buNone/>
            </a:pPr>
            <a:r>
              <a:rPr lang="en-US" sz="3600">
                <a:solidFill>
                  <a:schemeClr val="dk1"/>
                </a:solidFill>
                <a:latin typeface="Roboto"/>
                <a:ea typeface="Roboto"/>
                <a:cs typeface="Roboto"/>
                <a:sym typeface="Roboto"/>
              </a:rPr>
              <a:t>TABOR refunds are the exception, not the rule.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294" name="Shape 294"/>
        <p:cNvGrpSpPr/>
        <p:nvPr/>
      </p:nvGrpSpPr>
      <p:grpSpPr>
        <a:xfrm>
          <a:off x="0" y="0"/>
          <a:ext cx="0" cy="0"/>
          <a:chOff x="0" y="0"/>
          <a:chExt cx="0" cy="0"/>
        </a:xfrm>
      </p:grpSpPr>
      <p:sp>
        <p:nvSpPr>
          <p:cNvPr id="295" name="Google Shape;295;p15"/>
          <p:cNvSpPr txBox="1"/>
          <p:nvPr/>
        </p:nvSpPr>
        <p:spPr>
          <a:xfrm>
            <a:off x="400202" y="440591"/>
            <a:ext cx="5695798" cy="5932073"/>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Roboto"/>
              <a:buNone/>
            </a:pPr>
            <a:r>
              <a:rPr lang="en-US" sz="4400">
                <a:solidFill>
                  <a:schemeClr val="dk1"/>
                </a:solidFill>
                <a:latin typeface="Roboto"/>
                <a:ea typeface="Roboto"/>
                <a:cs typeface="Roboto"/>
                <a:sym typeface="Roboto"/>
              </a:rPr>
              <a:t>HH SIMPLY ALLOWS STATE REVENUE TO GROW BY...</a:t>
            </a:r>
            <a:endParaRPr/>
          </a:p>
        </p:txBody>
      </p:sp>
      <p:pic>
        <p:nvPicPr>
          <p:cNvPr descr="A person sitting at a table&#10;&#10;Description automatically generated" id="296" name="Google Shape;296;p15"/>
          <p:cNvPicPr preferRelativeResize="0"/>
          <p:nvPr/>
        </p:nvPicPr>
        <p:blipFill rotWithShape="1">
          <a:blip r:embed="rId3">
            <a:alphaModFix/>
          </a:blip>
          <a:srcRect b="0" l="16037" r="24979" t="0"/>
          <a:stretch/>
        </p:blipFill>
        <p:spPr>
          <a:xfrm>
            <a:off x="6578991" y="1242988"/>
            <a:ext cx="4650099" cy="4372024"/>
          </a:xfrm>
          <a:prstGeom prst="rect">
            <a:avLst/>
          </a:prstGeom>
          <a:noFill/>
          <a:ln>
            <a:noFill/>
          </a:ln>
          <a:effectLst>
            <a:outerShdw blurRad="63500" sx="102000" rotWithShape="0" algn="ctr" sy="102000">
              <a:srgbClr val="000000">
                <a:alpha val="40000"/>
              </a:srgbClr>
            </a:outerShdw>
          </a:effectLst>
        </p:spPr>
      </p:pic>
      <p:sp>
        <p:nvSpPr>
          <p:cNvPr id="297" name="Google Shape;297;p15"/>
          <p:cNvSpPr txBox="1"/>
          <p:nvPr/>
        </p:nvSpPr>
        <p:spPr>
          <a:xfrm>
            <a:off x="6578990" y="1242987"/>
            <a:ext cx="4650099" cy="4372023"/>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11500"/>
              <a:buFont typeface="Roboto"/>
              <a:buNone/>
            </a:pPr>
            <a:r>
              <a:rPr i="1" lang="en-US" sz="11500">
                <a:solidFill>
                  <a:schemeClr val="dk1"/>
                </a:solidFill>
                <a:latin typeface="Roboto"/>
                <a:ea typeface="Roboto"/>
                <a:cs typeface="Roboto"/>
                <a:sym typeface="Roboto"/>
              </a:rPr>
              <a:t>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01" name="Shape 301"/>
        <p:cNvGrpSpPr/>
        <p:nvPr/>
      </p:nvGrpSpPr>
      <p:grpSpPr>
        <a:xfrm>
          <a:off x="0" y="0"/>
          <a:ext cx="0" cy="0"/>
          <a:chOff x="0" y="0"/>
          <a:chExt cx="0" cy="0"/>
        </a:xfrm>
      </p:grpSpPr>
      <p:sp>
        <p:nvSpPr>
          <p:cNvPr id="302" name="Google Shape;302;p16"/>
          <p:cNvSpPr/>
          <p:nvPr/>
        </p:nvSpPr>
        <p:spPr>
          <a:xfrm>
            <a:off x="1355275" y="40800"/>
            <a:ext cx="8692500" cy="677640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3" name="Google Shape;303;p16"/>
          <p:cNvPicPr preferRelativeResize="0"/>
          <p:nvPr/>
        </p:nvPicPr>
        <p:blipFill rotWithShape="1">
          <a:blip r:embed="rId3">
            <a:alphaModFix/>
          </a:blip>
          <a:srcRect b="0" l="0" r="0" t="0"/>
          <a:stretch/>
        </p:blipFill>
        <p:spPr>
          <a:xfrm>
            <a:off x="1567551" y="207175"/>
            <a:ext cx="8480250" cy="6545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ED957">
            <a:alpha val="14901"/>
          </a:srgbClr>
        </a:solidFill>
      </p:bgPr>
    </p:bg>
    <p:spTree>
      <p:nvGrpSpPr>
        <p:cNvPr id="307" name="Shape 307"/>
        <p:cNvGrpSpPr/>
        <p:nvPr/>
      </p:nvGrpSpPr>
      <p:grpSpPr>
        <a:xfrm>
          <a:off x="0" y="0"/>
          <a:ext cx="0" cy="0"/>
          <a:chOff x="0" y="0"/>
          <a:chExt cx="0" cy="0"/>
        </a:xfrm>
      </p:grpSpPr>
      <p:pic>
        <p:nvPicPr>
          <p:cNvPr descr="A row of flags from a wire&#10;&#10;Description automatically generated" id="308" name="Google Shape;308;p17"/>
          <p:cNvPicPr preferRelativeResize="0"/>
          <p:nvPr/>
        </p:nvPicPr>
        <p:blipFill rotWithShape="1">
          <a:blip r:embed="rId3">
            <a:alphaModFix/>
          </a:blip>
          <a:srcRect b="9567" l="0" r="0" t="6380"/>
          <a:stretch/>
        </p:blipFill>
        <p:spPr>
          <a:xfrm>
            <a:off x="-1" y="0"/>
            <a:ext cx="12196975" cy="6858000"/>
          </a:xfrm>
          <a:prstGeom prst="rect">
            <a:avLst/>
          </a:prstGeom>
          <a:noFill/>
          <a:ln>
            <a:noFill/>
          </a:ln>
        </p:spPr>
      </p:pic>
      <p:sp>
        <p:nvSpPr>
          <p:cNvPr id="309" name="Google Shape;309;p17"/>
          <p:cNvSpPr/>
          <p:nvPr/>
        </p:nvSpPr>
        <p:spPr>
          <a:xfrm>
            <a:off x="1036982" y="667164"/>
            <a:ext cx="10118035" cy="5523672"/>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10" name="Google Shape;310;p17"/>
          <p:cNvPicPr preferRelativeResize="0"/>
          <p:nvPr/>
        </p:nvPicPr>
        <p:blipFill rotWithShape="1">
          <a:blip r:embed="rId4">
            <a:alphaModFix/>
          </a:blip>
          <a:srcRect b="0" l="0" r="0" t="0"/>
          <a:stretch/>
        </p:blipFill>
        <p:spPr>
          <a:xfrm>
            <a:off x="1319055" y="2066167"/>
            <a:ext cx="9553888" cy="3920459"/>
          </a:xfrm>
          <a:prstGeom prst="rect">
            <a:avLst/>
          </a:prstGeom>
          <a:noFill/>
          <a:ln>
            <a:noFill/>
          </a:ln>
        </p:spPr>
      </p:pic>
      <p:sp>
        <p:nvSpPr>
          <p:cNvPr id="311" name="Google Shape;311;p17"/>
          <p:cNvSpPr txBox="1"/>
          <p:nvPr/>
        </p:nvSpPr>
        <p:spPr>
          <a:xfrm>
            <a:off x="1036981" y="801034"/>
            <a:ext cx="10118035" cy="927929"/>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3600"/>
              <a:buFont typeface="Roboto"/>
              <a:buNone/>
            </a:pPr>
            <a:r>
              <a:rPr lang="en-US" sz="3600">
                <a:solidFill>
                  <a:schemeClr val="dk1"/>
                </a:solidFill>
                <a:latin typeface="Roboto"/>
                <a:ea typeface="Roboto"/>
                <a:cs typeface="Roboto"/>
                <a:sym typeface="Roboto"/>
              </a:rPr>
              <a:t>Under HH, the majority of people will get an </a:t>
            </a:r>
            <a:r>
              <a:rPr b="1" lang="en-US" sz="3600" u="sng">
                <a:solidFill>
                  <a:schemeClr val="dk1"/>
                </a:solidFill>
                <a:latin typeface="Roboto"/>
                <a:ea typeface="Roboto"/>
                <a:cs typeface="Roboto"/>
                <a:sym typeface="Roboto"/>
              </a:rPr>
              <a:t>increase</a:t>
            </a:r>
            <a:r>
              <a:rPr lang="en-US" sz="3600">
                <a:solidFill>
                  <a:schemeClr val="dk1"/>
                </a:solidFill>
                <a:latin typeface="Roboto"/>
                <a:ea typeface="Roboto"/>
                <a:cs typeface="Roboto"/>
                <a:sym typeface="Roboto"/>
              </a:rPr>
              <a:t> in their TABOR refund in 2023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15" name="Shape 315"/>
        <p:cNvGrpSpPr/>
        <p:nvPr/>
      </p:nvGrpSpPr>
      <p:grpSpPr>
        <a:xfrm>
          <a:off x="0" y="0"/>
          <a:ext cx="0" cy="0"/>
          <a:chOff x="0" y="0"/>
          <a:chExt cx="0" cy="0"/>
        </a:xfrm>
      </p:grpSpPr>
      <p:sp>
        <p:nvSpPr>
          <p:cNvPr id="316" name="Google Shape;316;p18"/>
          <p:cNvSpPr/>
          <p:nvPr/>
        </p:nvSpPr>
        <p:spPr>
          <a:xfrm>
            <a:off x="7126425" y="2350275"/>
            <a:ext cx="4427100" cy="3625200"/>
          </a:xfrm>
          <a:prstGeom prst="rect">
            <a:avLst/>
          </a:prstGeom>
          <a:solidFill>
            <a:schemeClr val="lt1"/>
          </a:solidFill>
          <a:ln cap="flat" cmpd="sng" w="76200">
            <a:solidFill>
              <a:srgbClr val="1C45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7" name="Google Shape;317;p18"/>
          <p:cNvSpPr txBox="1"/>
          <p:nvPr/>
        </p:nvSpPr>
        <p:spPr>
          <a:xfrm>
            <a:off x="7233525" y="2432975"/>
            <a:ext cx="4670100" cy="32610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rPr lang="en-US" sz="3200">
                <a:solidFill>
                  <a:schemeClr val="dk1"/>
                </a:solidFill>
                <a:latin typeface="Roboto"/>
                <a:ea typeface="Roboto"/>
                <a:cs typeface="Roboto"/>
                <a:sym typeface="Roboto"/>
              </a:rPr>
              <a:t>Initiative</a:t>
            </a:r>
            <a:r>
              <a:rPr lang="en-US" sz="3200">
                <a:solidFill>
                  <a:schemeClr val="dk1"/>
                </a:solidFill>
                <a:latin typeface="Roboto"/>
                <a:ea typeface="Roboto"/>
                <a:cs typeface="Roboto"/>
                <a:sym typeface="Roboto"/>
              </a:rPr>
              <a:t> 50 in 2024</a:t>
            </a:r>
            <a:endParaRPr sz="1800"/>
          </a:p>
          <a:p>
            <a:pPr indent="0" lvl="0" marL="0" marR="0" rtl="0" algn="l">
              <a:lnSpc>
                <a:spcPct val="90000"/>
              </a:lnSpc>
              <a:spcBef>
                <a:spcPts val="0"/>
              </a:spcBef>
              <a:spcAft>
                <a:spcPts val="0"/>
              </a:spcAft>
              <a:buClr>
                <a:schemeClr val="dk1"/>
              </a:buClr>
              <a:buSzPts val="1500"/>
              <a:buFont typeface="Arial"/>
              <a:buNone/>
            </a:pPr>
            <a:r>
              <a:rPr lang="en-US" sz="2100">
                <a:solidFill>
                  <a:schemeClr val="dk1"/>
                </a:solidFill>
                <a:latin typeface="Roboto"/>
                <a:ea typeface="Roboto"/>
                <a:cs typeface="Roboto"/>
                <a:sym typeface="Roboto"/>
              </a:rPr>
              <a:t>A failed policy from California that would limit overall growth to fund local services like schools, fires departments, and libraries. This would all but SOLIDIFY Colorado’s position as one of the lowest in the nation in funding education. </a:t>
            </a:r>
            <a:endParaRPr sz="2000"/>
          </a:p>
        </p:txBody>
      </p:sp>
      <p:sp>
        <p:nvSpPr>
          <p:cNvPr id="318" name="Google Shape;318;p18"/>
          <p:cNvSpPr/>
          <p:nvPr/>
        </p:nvSpPr>
        <p:spPr>
          <a:xfrm>
            <a:off x="700175" y="2350275"/>
            <a:ext cx="4427100" cy="3625200"/>
          </a:xfrm>
          <a:prstGeom prst="rect">
            <a:avLst/>
          </a:prstGeom>
          <a:solidFill>
            <a:schemeClr val="lt1"/>
          </a:solidFill>
          <a:ln cap="flat" cmpd="sng" w="76200">
            <a:solidFill>
              <a:srgbClr val="1C458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18"/>
          <p:cNvSpPr txBox="1"/>
          <p:nvPr/>
        </p:nvSpPr>
        <p:spPr>
          <a:xfrm>
            <a:off x="231350" y="440600"/>
            <a:ext cx="11345700" cy="1012800"/>
          </a:xfrm>
          <a:prstGeom prst="rect">
            <a:avLst/>
          </a:prstGeom>
          <a:noFill/>
          <a:ln cap="flat" cmpd="sng" w="7620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Roboto"/>
              <a:buNone/>
            </a:pPr>
            <a:r>
              <a:rPr lang="en-US" sz="4400">
                <a:solidFill>
                  <a:schemeClr val="dk1"/>
                </a:solidFill>
                <a:latin typeface="Roboto"/>
                <a:ea typeface="Roboto"/>
                <a:cs typeface="Roboto"/>
                <a:sym typeface="Roboto"/>
              </a:rPr>
              <a:t>Two Choices to Replace Gallagher</a:t>
            </a:r>
            <a:endParaRPr/>
          </a:p>
        </p:txBody>
      </p:sp>
      <p:sp>
        <p:nvSpPr>
          <p:cNvPr id="320" name="Google Shape;320;p18"/>
          <p:cNvSpPr txBox="1"/>
          <p:nvPr/>
        </p:nvSpPr>
        <p:spPr>
          <a:xfrm>
            <a:off x="914375" y="2350275"/>
            <a:ext cx="4212900" cy="3870900"/>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2800"/>
              <a:buFont typeface="Arial"/>
              <a:buNone/>
            </a:pPr>
            <a:r>
              <a:rPr lang="en-US" sz="3500">
                <a:solidFill>
                  <a:schemeClr val="dk1"/>
                </a:solidFill>
                <a:latin typeface="Roboto"/>
                <a:ea typeface="Roboto"/>
                <a:cs typeface="Roboto"/>
                <a:sym typeface="Roboto"/>
              </a:rPr>
              <a:t>Prop HH in 2023</a:t>
            </a:r>
            <a:endParaRPr sz="2100">
              <a:solidFill>
                <a:schemeClr val="dk1"/>
              </a:solidFill>
            </a:endParaRPr>
          </a:p>
          <a:p>
            <a:pPr indent="0" lvl="0" marL="0" marR="0" rtl="0" algn="l">
              <a:lnSpc>
                <a:spcPct val="90000"/>
              </a:lnSpc>
              <a:spcBef>
                <a:spcPts val="0"/>
              </a:spcBef>
              <a:spcAft>
                <a:spcPts val="0"/>
              </a:spcAft>
              <a:buClr>
                <a:schemeClr val="dk1"/>
              </a:buClr>
              <a:buSzPts val="1500"/>
              <a:buFont typeface="Arial"/>
              <a:buNone/>
            </a:pPr>
            <a:r>
              <a:rPr lang="en-US" sz="2200">
                <a:solidFill>
                  <a:schemeClr val="dk1"/>
                </a:solidFill>
                <a:latin typeface="Roboto"/>
                <a:ea typeface="Roboto"/>
                <a:cs typeface="Roboto"/>
                <a:sym typeface="Roboto"/>
              </a:rPr>
              <a:t>Responsible tax relief that provides </a:t>
            </a:r>
            <a:r>
              <a:rPr b="1" lang="en-US" sz="2200">
                <a:solidFill>
                  <a:schemeClr val="dk1"/>
                </a:solidFill>
                <a:latin typeface="Roboto"/>
                <a:ea typeface="Roboto"/>
                <a:cs typeface="Roboto"/>
                <a:sym typeface="Roboto"/>
              </a:rPr>
              <a:t>$1-1.6B</a:t>
            </a:r>
            <a:r>
              <a:rPr lang="en-US" sz="2200">
                <a:solidFill>
                  <a:schemeClr val="dk1"/>
                </a:solidFill>
                <a:latin typeface="Roboto"/>
                <a:ea typeface="Roboto"/>
                <a:cs typeface="Roboto"/>
                <a:sym typeface="Roboto"/>
              </a:rPr>
              <a:t> in savings every year for businesses, homeowners, seniors, and renters that actually protects and grows funding for local critical services like schools, fire departments, and libraries. </a:t>
            </a:r>
            <a:endParaRPr sz="2100">
              <a:solidFill>
                <a:schemeClr val="dk1"/>
              </a:solidFill>
            </a:endParaRPr>
          </a:p>
        </p:txBody>
      </p:sp>
      <p:pic>
        <p:nvPicPr>
          <p:cNvPr descr="Directions - Giant City Lodge" id="321" name="Google Shape;321;p18"/>
          <p:cNvPicPr preferRelativeResize="0"/>
          <p:nvPr/>
        </p:nvPicPr>
        <p:blipFill>
          <a:blip r:embed="rId3">
            <a:alphaModFix/>
          </a:blip>
          <a:stretch>
            <a:fillRect/>
          </a:stretch>
        </p:blipFill>
        <p:spPr>
          <a:xfrm>
            <a:off x="4550800" y="4106625"/>
            <a:ext cx="2844925" cy="2844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FA8DC"/>
        </a:solidFill>
      </p:bgPr>
    </p:bg>
    <p:spTree>
      <p:nvGrpSpPr>
        <p:cNvPr id="325" name="Shape 325"/>
        <p:cNvGrpSpPr/>
        <p:nvPr/>
      </p:nvGrpSpPr>
      <p:grpSpPr>
        <a:xfrm>
          <a:off x="0" y="0"/>
          <a:ext cx="0" cy="0"/>
          <a:chOff x="0" y="0"/>
          <a:chExt cx="0" cy="0"/>
        </a:xfrm>
      </p:grpSpPr>
      <p:pic>
        <p:nvPicPr>
          <p:cNvPr id="326" name="Google Shape;326;p19"/>
          <p:cNvPicPr preferRelativeResize="0"/>
          <p:nvPr/>
        </p:nvPicPr>
        <p:blipFill rotWithShape="1">
          <a:blip r:embed="rId3">
            <a:alphaModFix/>
          </a:blip>
          <a:srcRect b="0" l="32993" r="340" t="0"/>
          <a:stretch/>
        </p:blipFill>
        <p:spPr>
          <a:xfrm>
            <a:off x="6096000" y="0"/>
            <a:ext cx="6096004" cy="6858001"/>
          </a:xfrm>
          <a:prstGeom prst="rect">
            <a:avLst/>
          </a:prstGeom>
          <a:noFill/>
          <a:ln>
            <a:noFill/>
          </a:ln>
        </p:spPr>
      </p:pic>
      <p:sp>
        <p:nvSpPr>
          <p:cNvPr id="327" name="Google Shape;327;p19"/>
          <p:cNvSpPr txBox="1"/>
          <p:nvPr/>
        </p:nvSpPr>
        <p:spPr>
          <a:xfrm>
            <a:off x="342900" y="276400"/>
            <a:ext cx="5633400" cy="56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alibri"/>
                <a:ea typeface="Calibri"/>
                <a:cs typeface="Calibri"/>
                <a:sym typeface="Calibri"/>
              </a:rPr>
              <a:t>Endorsed by:</a:t>
            </a:r>
            <a:endParaRPr b="1" sz="30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Gov. Jared Polis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Frm. Gov. Bill Ritter</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Commissioner Andy Kerr (Jefferson)</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Commissioner Matt Scherr (Eagle)</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Colorado Education Association</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Colorado Concern</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Gary Community Ventures</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Democrats for Education Reform</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Colorado Fiscal Institute</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Bell Policy Center</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Colorado Parent Teacher Association</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Great Ed Colorado</a:t>
            </a:r>
            <a:endParaRPr sz="2400">
              <a:latin typeface="Calibri"/>
              <a:ea typeface="Calibri"/>
              <a:cs typeface="Calibri"/>
              <a:sym typeface="Calibri"/>
            </a:endParaRPr>
          </a:p>
          <a:p>
            <a:pPr indent="-381000" lvl="0" marL="457200" rtl="0" algn="l">
              <a:spcBef>
                <a:spcPts val="0"/>
              </a:spcBef>
              <a:spcAft>
                <a:spcPts val="0"/>
              </a:spcAft>
              <a:buSzPts val="2400"/>
              <a:buFont typeface="Calibri"/>
              <a:buChar char="-"/>
            </a:pPr>
            <a:r>
              <a:rPr lang="en-US" sz="2400">
                <a:latin typeface="Calibri"/>
                <a:ea typeface="Calibri"/>
                <a:cs typeface="Calibri"/>
                <a:sym typeface="Calibri"/>
              </a:rPr>
              <a:t>Colorado Association of School Executives</a:t>
            </a:r>
            <a:endParaRPr sz="2400">
              <a:latin typeface="Calibri"/>
              <a:ea typeface="Calibri"/>
              <a:cs typeface="Calibri"/>
              <a:sym typeface="Calibri"/>
            </a:endParaRPr>
          </a:p>
          <a:p>
            <a:pPr indent="0" lvl="0" marL="457200" rtl="0" algn="l">
              <a:spcBef>
                <a:spcPts val="0"/>
              </a:spcBef>
              <a:spcAft>
                <a:spcPts val="0"/>
              </a:spcAft>
              <a:buNone/>
            </a:pPr>
            <a:r>
              <a:t/>
            </a:r>
            <a:endParaRPr sz="1100">
              <a:latin typeface="Calibri"/>
              <a:ea typeface="Calibri"/>
              <a:cs typeface="Calibri"/>
              <a:sym typeface="Calibri"/>
            </a:endParaRPr>
          </a:p>
        </p:txBody>
      </p:sp>
      <p:sp>
        <p:nvSpPr>
          <p:cNvPr id="328" name="Google Shape;328;p19"/>
          <p:cNvSpPr txBox="1"/>
          <p:nvPr/>
        </p:nvSpPr>
        <p:spPr>
          <a:xfrm>
            <a:off x="342900" y="6120600"/>
            <a:ext cx="5339400" cy="585000"/>
          </a:xfrm>
          <a:prstGeom prst="rect">
            <a:avLst/>
          </a:prstGeom>
          <a:noFill/>
          <a:ln cap="flat" cmpd="sng" w="3810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 More Information At: YesonHH.org</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8627"/>
          </a:srgbClr>
        </a:solidFill>
      </p:bgPr>
    </p:bg>
    <p:spTree>
      <p:nvGrpSpPr>
        <p:cNvPr id="96" name="Shape 96"/>
        <p:cNvGrpSpPr/>
        <p:nvPr/>
      </p:nvGrpSpPr>
      <p:grpSpPr>
        <a:xfrm>
          <a:off x="0" y="0"/>
          <a:ext cx="0" cy="0"/>
          <a:chOff x="0" y="0"/>
          <a:chExt cx="0" cy="0"/>
        </a:xfrm>
      </p:grpSpPr>
      <p:grpSp>
        <p:nvGrpSpPr>
          <p:cNvPr id="97" name="Google Shape;97;p2"/>
          <p:cNvGrpSpPr/>
          <p:nvPr/>
        </p:nvGrpSpPr>
        <p:grpSpPr>
          <a:xfrm>
            <a:off x="9884922" y="1637683"/>
            <a:ext cx="1401639" cy="1575437"/>
            <a:chOff x="9884922" y="1419461"/>
            <a:chExt cx="1401639" cy="1575437"/>
          </a:xfrm>
        </p:grpSpPr>
        <p:cxnSp>
          <p:nvCxnSpPr>
            <p:cNvPr id="98" name="Google Shape;98;p2"/>
            <p:cNvCxnSpPr/>
            <p:nvPr/>
          </p:nvCxnSpPr>
          <p:spPr>
            <a:xfrm rot="10800000">
              <a:off x="9884922" y="1855906"/>
              <a:ext cx="1401639" cy="1138992"/>
            </a:xfrm>
            <a:prstGeom prst="bentConnector3">
              <a:avLst>
                <a:gd fmla="val 785" name="adj1"/>
              </a:avLst>
            </a:prstGeom>
            <a:noFill/>
            <a:ln cap="flat" cmpd="sng" w="76200">
              <a:solidFill>
                <a:srgbClr val="233DFF"/>
              </a:solidFill>
              <a:prstDash val="solid"/>
              <a:miter lim="800000"/>
              <a:headEnd len="sm" w="sm" type="none"/>
              <a:tailEnd len="sm" w="sm" type="none"/>
            </a:ln>
          </p:spPr>
        </p:cxnSp>
        <p:sp>
          <p:nvSpPr>
            <p:cNvPr id="99" name="Google Shape;99;p2"/>
            <p:cNvSpPr txBox="1"/>
            <p:nvPr/>
          </p:nvSpPr>
          <p:spPr>
            <a:xfrm>
              <a:off x="9884922" y="1419461"/>
              <a:ext cx="138211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200" u="none" cap="none" strike="noStrike">
                  <a:solidFill>
                    <a:schemeClr val="dk1"/>
                  </a:solidFill>
                  <a:latin typeface="Roboto"/>
                  <a:ea typeface="Roboto"/>
                  <a:cs typeface="Roboto"/>
                  <a:sym typeface="Roboto"/>
                </a:rPr>
                <a:t>Hospitals</a:t>
              </a:r>
              <a:endParaRPr/>
            </a:p>
          </p:txBody>
        </p:sp>
      </p:grpSp>
      <p:grpSp>
        <p:nvGrpSpPr>
          <p:cNvPr id="100" name="Google Shape;100;p2"/>
          <p:cNvGrpSpPr/>
          <p:nvPr/>
        </p:nvGrpSpPr>
        <p:grpSpPr>
          <a:xfrm>
            <a:off x="9911602" y="2671878"/>
            <a:ext cx="1946787" cy="1946787"/>
            <a:chOff x="3974670" y="4099208"/>
            <a:chExt cx="1946787" cy="1946787"/>
          </a:xfrm>
        </p:grpSpPr>
        <p:sp>
          <p:nvSpPr>
            <p:cNvPr id="101" name="Google Shape;101;p2"/>
            <p:cNvSpPr/>
            <p:nvPr/>
          </p:nvSpPr>
          <p:spPr>
            <a:xfrm>
              <a:off x="3974670" y="4099208"/>
              <a:ext cx="1946787" cy="1946787"/>
            </a:xfrm>
            <a:prstGeom prst="ellipse">
              <a:avLst/>
            </a:prstGeom>
            <a:solidFill>
              <a:srgbClr val="233D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dical with solid fill" id="102" name="Google Shape;102;p2"/>
            <p:cNvPicPr preferRelativeResize="0"/>
            <p:nvPr/>
          </p:nvPicPr>
          <p:blipFill rotWithShape="1">
            <a:blip r:embed="rId3">
              <a:alphaModFix/>
            </a:blip>
            <a:srcRect b="0" l="0" r="0" t="0"/>
            <a:stretch/>
          </p:blipFill>
          <p:spPr>
            <a:xfrm>
              <a:off x="4175828" y="4298878"/>
              <a:ext cx="1547446" cy="1547446"/>
            </a:xfrm>
            <a:prstGeom prst="rect">
              <a:avLst/>
            </a:prstGeom>
            <a:noFill/>
            <a:ln>
              <a:noFill/>
            </a:ln>
          </p:spPr>
        </p:pic>
      </p:grpSp>
      <p:grpSp>
        <p:nvGrpSpPr>
          <p:cNvPr id="103" name="Google Shape;103;p2"/>
          <p:cNvGrpSpPr/>
          <p:nvPr/>
        </p:nvGrpSpPr>
        <p:grpSpPr>
          <a:xfrm>
            <a:off x="7512504" y="2673828"/>
            <a:ext cx="1946786" cy="1946786"/>
            <a:chOff x="927988" y="3817776"/>
            <a:chExt cx="1946786" cy="1946786"/>
          </a:xfrm>
        </p:grpSpPr>
        <p:sp>
          <p:nvSpPr>
            <p:cNvPr id="104" name="Google Shape;104;p2"/>
            <p:cNvSpPr/>
            <p:nvPr/>
          </p:nvSpPr>
          <p:spPr>
            <a:xfrm>
              <a:off x="927988" y="3817776"/>
              <a:ext cx="1946786" cy="1946786"/>
            </a:xfrm>
            <a:prstGeom prst="ellipse">
              <a:avLst/>
            </a:prstGeom>
            <a:solidFill>
              <a:srgbClr val="7ED9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aky Tap with solid fill" id="105" name="Google Shape;105;p2"/>
            <p:cNvPicPr preferRelativeResize="0"/>
            <p:nvPr/>
          </p:nvPicPr>
          <p:blipFill rotWithShape="1">
            <a:blip r:embed="rId4">
              <a:alphaModFix/>
            </a:blip>
            <a:srcRect b="0" l="0" r="0" t="0"/>
            <a:stretch/>
          </p:blipFill>
          <p:spPr>
            <a:xfrm>
              <a:off x="1129407" y="4017446"/>
              <a:ext cx="1547446" cy="1547446"/>
            </a:xfrm>
            <a:prstGeom prst="rect">
              <a:avLst/>
            </a:prstGeom>
            <a:noFill/>
            <a:ln>
              <a:noFill/>
            </a:ln>
          </p:spPr>
        </p:pic>
      </p:grpSp>
      <p:grpSp>
        <p:nvGrpSpPr>
          <p:cNvPr id="106" name="Google Shape;106;p2"/>
          <p:cNvGrpSpPr/>
          <p:nvPr/>
        </p:nvGrpSpPr>
        <p:grpSpPr>
          <a:xfrm>
            <a:off x="4554732" y="1758741"/>
            <a:ext cx="1770036" cy="1569670"/>
            <a:chOff x="4554732" y="1540519"/>
            <a:chExt cx="1770036" cy="1569670"/>
          </a:xfrm>
        </p:grpSpPr>
        <p:cxnSp>
          <p:nvCxnSpPr>
            <p:cNvPr id="107" name="Google Shape;107;p2"/>
            <p:cNvCxnSpPr/>
            <p:nvPr/>
          </p:nvCxnSpPr>
          <p:spPr>
            <a:xfrm rot="10800000">
              <a:off x="4554732" y="1971197"/>
              <a:ext cx="1401639" cy="1138992"/>
            </a:xfrm>
            <a:prstGeom prst="bentConnector3">
              <a:avLst>
                <a:gd fmla="val -20961" name="adj1"/>
              </a:avLst>
            </a:prstGeom>
            <a:noFill/>
            <a:ln cap="flat" cmpd="sng" w="76200">
              <a:solidFill>
                <a:srgbClr val="FFBD59"/>
              </a:solidFill>
              <a:prstDash val="solid"/>
              <a:miter lim="800000"/>
              <a:headEnd len="sm" w="sm" type="none"/>
              <a:tailEnd len="sm" w="sm" type="none"/>
            </a:ln>
          </p:spPr>
        </p:cxnSp>
        <p:sp>
          <p:nvSpPr>
            <p:cNvPr id="108" name="Google Shape;108;p2"/>
            <p:cNvSpPr txBox="1"/>
            <p:nvPr/>
          </p:nvSpPr>
          <p:spPr>
            <a:xfrm>
              <a:off x="4554732" y="1540519"/>
              <a:ext cx="1770036"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Roboto"/>
                  <a:ea typeface="Roboto"/>
                  <a:cs typeface="Roboto"/>
                  <a:sym typeface="Roboto"/>
                </a:rPr>
                <a:t>Fire Districts</a:t>
              </a:r>
              <a:endParaRPr/>
            </a:p>
          </p:txBody>
        </p:sp>
      </p:grpSp>
      <p:grpSp>
        <p:nvGrpSpPr>
          <p:cNvPr id="109" name="Google Shape;109;p2"/>
          <p:cNvGrpSpPr/>
          <p:nvPr/>
        </p:nvGrpSpPr>
        <p:grpSpPr>
          <a:xfrm>
            <a:off x="2354034" y="4082284"/>
            <a:ext cx="1274708" cy="1078296"/>
            <a:chOff x="2354034" y="3864062"/>
            <a:chExt cx="1274708" cy="1078296"/>
          </a:xfrm>
        </p:grpSpPr>
        <p:cxnSp>
          <p:nvCxnSpPr>
            <p:cNvPr id="110" name="Google Shape;110;p2"/>
            <p:cNvCxnSpPr/>
            <p:nvPr/>
          </p:nvCxnSpPr>
          <p:spPr>
            <a:xfrm flipH="1">
              <a:off x="2354035" y="3864062"/>
              <a:ext cx="1128198" cy="1072762"/>
            </a:xfrm>
            <a:prstGeom prst="bentConnector3">
              <a:avLst>
                <a:gd fmla="val -11142" name="adj1"/>
              </a:avLst>
            </a:prstGeom>
            <a:noFill/>
            <a:ln cap="flat" cmpd="sng" w="76200">
              <a:solidFill>
                <a:srgbClr val="CB6CE6"/>
              </a:solidFill>
              <a:prstDash val="solid"/>
              <a:miter lim="800000"/>
              <a:headEnd len="sm" w="sm" type="none"/>
              <a:tailEnd len="sm" w="sm" type="none"/>
            </a:ln>
          </p:spPr>
        </p:cxnSp>
        <p:sp>
          <p:nvSpPr>
            <p:cNvPr id="111" name="Google Shape;111;p2"/>
            <p:cNvSpPr txBox="1"/>
            <p:nvPr/>
          </p:nvSpPr>
          <p:spPr>
            <a:xfrm>
              <a:off x="2354034" y="4511471"/>
              <a:ext cx="1274708"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Roboto"/>
                  <a:ea typeface="Roboto"/>
                  <a:cs typeface="Roboto"/>
                  <a:sym typeface="Roboto"/>
                </a:rPr>
                <a:t>Libraries</a:t>
              </a:r>
              <a:endParaRPr/>
            </a:p>
          </p:txBody>
        </p:sp>
      </p:grpSp>
      <p:grpSp>
        <p:nvGrpSpPr>
          <p:cNvPr id="112" name="Google Shape;112;p2"/>
          <p:cNvGrpSpPr/>
          <p:nvPr/>
        </p:nvGrpSpPr>
        <p:grpSpPr>
          <a:xfrm>
            <a:off x="5112462" y="2673827"/>
            <a:ext cx="1946787" cy="1946787"/>
            <a:chOff x="3803101" y="1444411"/>
            <a:chExt cx="1946787" cy="1946787"/>
          </a:xfrm>
        </p:grpSpPr>
        <p:sp>
          <p:nvSpPr>
            <p:cNvPr id="113" name="Google Shape;113;p2"/>
            <p:cNvSpPr/>
            <p:nvPr/>
          </p:nvSpPr>
          <p:spPr>
            <a:xfrm>
              <a:off x="3803101" y="1444411"/>
              <a:ext cx="1946787" cy="1946787"/>
            </a:xfrm>
            <a:prstGeom prst="ellipse">
              <a:avLst/>
            </a:prstGeom>
            <a:solidFill>
              <a:srgbClr val="FFBD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Fire Hydrant with solid fill" id="114" name="Google Shape;114;p2"/>
            <p:cNvPicPr preferRelativeResize="0"/>
            <p:nvPr/>
          </p:nvPicPr>
          <p:blipFill rotWithShape="1">
            <a:blip r:embed="rId5">
              <a:alphaModFix/>
            </a:blip>
            <a:srcRect b="0" l="0" r="0" t="0"/>
            <a:stretch/>
          </p:blipFill>
          <p:spPr>
            <a:xfrm>
              <a:off x="4002771" y="1614586"/>
              <a:ext cx="1547446" cy="1547446"/>
            </a:xfrm>
            <a:prstGeom prst="rect">
              <a:avLst/>
            </a:prstGeom>
            <a:noFill/>
            <a:ln>
              <a:noFill/>
            </a:ln>
          </p:spPr>
        </p:pic>
      </p:grpSp>
      <p:grpSp>
        <p:nvGrpSpPr>
          <p:cNvPr id="115" name="Google Shape;115;p2"/>
          <p:cNvGrpSpPr/>
          <p:nvPr/>
        </p:nvGrpSpPr>
        <p:grpSpPr>
          <a:xfrm>
            <a:off x="2712420" y="2673827"/>
            <a:ext cx="1946787" cy="1946787"/>
            <a:chOff x="2055984" y="2514033"/>
            <a:chExt cx="1946787" cy="1946787"/>
          </a:xfrm>
        </p:grpSpPr>
        <p:sp>
          <p:nvSpPr>
            <p:cNvPr id="116" name="Google Shape;116;p2"/>
            <p:cNvSpPr/>
            <p:nvPr/>
          </p:nvSpPr>
          <p:spPr>
            <a:xfrm>
              <a:off x="2055984" y="2514033"/>
              <a:ext cx="1946787" cy="1946787"/>
            </a:xfrm>
            <a:prstGeom prst="ellipse">
              <a:avLst/>
            </a:prstGeom>
            <a:solidFill>
              <a:srgbClr val="CB6CE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Books on shelf with solid fill" id="117" name="Google Shape;117;p2"/>
            <p:cNvPicPr preferRelativeResize="0"/>
            <p:nvPr/>
          </p:nvPicPr>
          <p:blipFill rotWithShape="1">
            <a:blip r:embed="rId6">
              <a:alphaModFix/>
            </a:blip>
            <a:srcRect b="0" l="0" r="0" t="0"/>
            <a:stretch/>
          </p:blipFill>
          <p:spPr>
            <a:xfrm>
              <a:off x="2240906" y="2728451"/>
              <a:ext cx="1547446" cy="1547446"/>
            </a:xfrm>
            <a:prstGeom prst="rect">
              <a:avLst/>
            </a:prstGeom>
            <a:noFill/>
            <a:ln>
              <a:noFill/>
            </a:ln>
          </p:spPr>
        </p:pic>
      </p:grpSp>
      <p:grpSp>
        <p:nvGrpSpPr>
          <p:cNvPr id="118" name="Google Shape;118;p2"/>
          <p:cNvGrpSpPr/>
          <p:nvPr/>
        </p:nvGrpSpPr>
        <p:grpSpPr>
          <a:xfrm>
            <a:off x="310429" y="2671878"/>
            <a:ext cx="1948736" cy="1948736"/>
            <a:chOff x="226504" y="1766073"/>
            <a:chExt cx="1948736" cy="1948736"/>
          </a:xfrm>
        </p:grpSpPr>
        <p:sp>
          <p:nvSpPr>
            <p:cNvPr id="119" name="Google Shape;119;p2"/>
            <p:cNvSpPr/>
            <p:nvPr/>
          </p:nvSpPr>
          <p:spPr>
            <a:xfrm>
              <a:off x="226504" y="1766073"/>
              <a:ext cx="1948736" cy="1948736"/>
            </a:xfrm>
            <a:prstGeom prst="ellipse">
              <a:avLst/>
            </a:prstGeom>
            <a:solidFill>
              <a:srgbClr val="0CC0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Schoolhouse with solid fill" id="120" name="Google Shape;120;p2"/>
            <p:cNvPicPr preferRelativeResize="0"/>
            <p:nvPr/>
          </p:nvPicPr>
          <p:blipFill rotWithShape="1">
            <a:blip r:embed="rId7">
              <a:alphaModFix/>
            </a:blip>
            <a:srcRect b="0" l="0" r="0" t="0"/>
            <a:stretch/>
          </p:blipFill>
          <p:spPr>
            <a:xfrm>
              <a:off x="441122" y="1892203"/>
              <a:ext cx="1548995" cy="1548995"/>
            </a:xfrm>
            <a:prstGeom prst="rect">
              <a:avLst/>
            </a:prstGeom>
            <a:noFill/>
            <a:ln>
              <a:noFill/>
            </a:ln>
          </p:spPr>
        </p:pic>
      </p:grpSp>
      <p:sp>
        <p:nvSpPr>
          <p:cNvPr id="121" name="Google Shape;121;p2"/>
          <p:cNvSpPr txBox="1"/>
          <p:nvPr/>
        </p:nvSpPr>
        <p:spPr>
          <a:xfrm>
            <a:off x="1299411" y="555702"/>
            <a:ext cx="959317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Roboto"/>
                <a:ea typeface="Roboto"/>
                <a:cs typeface="Roboto"/>
                <a:sym typeface="Roboto"/>
              </a:rPr>
              <a:t>Property Tax Relief that Doesn’t Hurt</a:t>
            </a:r>
            <a:endParaRPr/>
          </a:p>
        </p:txBody>
      </p:sp>
      <p:grpSp>
        <p:nvGrpSpPr>
          <p:cNvPr id="122" name="Google Shape;122;p2"/>
          <p:cNvGrpSpPr/>
          <p:nvPr/>
        </p:nvGrpSpPr>
        <p:grpSpPr>
          <a:xfrm>
            <a:off x="1606258" y="1706092"/>
            <a:ext cx="1191300" cy="1734951"/>
            <a:chOff x="1606258" y="1487870"/>
            <a:chExt cx="1191300" cy="1734951"/>
          </a:xfrm>
        </p:grpSpPr>
        <p:cxnSp>
          <p:nvCxnSpPr>
            <p:cNvPr id="123" name="Google Shape;123;p2"/>
            <p:cNvCxnSpPr/>
            <p:nvPr/>
          </p:nvCxnSpPr>
          <p:spPr>
            <a:xfrm rot="-5400000">
              <a:off x="1632439" y="2122550"/>
              <a:ext cx="1138990" cy="1061551"/>
            </a:xfrm>
            <a:prstGeom prst="bentConnector3">
              <a:avLst>
                <a:gd fmla="val 119013" name="adj1"/>
              </a:avLst>
            </a:prstGeom>
            <a:noFill/>
            <a:ln cap="flat" cmpd="sng" w="76200">
              <a:solidFill>
                <a:srgbClr val="0CC0DF"/>
              </a:solidFill>
              <a:prstDash val="solid"/>
              <a:miter lim="800000"/>
              <a:headEnd len="sm" w="sm" type="none"/>
              <a:tailEnd len="sm" w="sm" type="none"/>
            </a:ln>
          </p:spPr>
        </p:cxnSp>
        <p:sp>
          <p:nvSpPr>
            <p:cNvPr id="124" name="Google Shape;124;p2"/>
            <p:cNvSpPr txBox="1"/>
            <p:nvPr/>
          </p:nvSpPr>
          <p:spPr>
            <a:xfrm>
              <a:off x="1606258" y="1487870"/>
              <a:ext cx="1191300" cy="43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Roboto"/>
                  <a:ea typeface="Roboto"/>
                  <a:cs typeface="Roboto"/>
                  <a:sym typeface="Roboto"/>
                </a:rPr>
                <a:t>Schools</a:t>
              </a:r>
              <a:endParaRPr/>
            </a:p>
          </p:txBody>
        </p:sp>
      </p:grpSp>
      <p:grpSp>
        <p:nvGrpSpPr>
          <p:cNvPr id="125" name="Google Shape;125;p2"/>
          <p:cNvGrpSpPr/>
          <p:nvPr/>
        </p:nvGrpSpPr>
        <p:grpSpPr>
          <a:xfrm>
            <a:off x="7940782" y="4347003"/>
            <a:ext cx="2042547" cy="1138993"/>
            <a:chOff x="7940782" y="4128781"/>
            <a:chExt cx="2042547" cy="1138993"/>
          </a:xfrm>
        </p:grpSpPr>
        <p:cxnSp>
          <p:nvCxnSpPr>
            <p:cNvPr id="126" name="Google Shape;126;p2"/>
            <p:cNvCxnSpPr/>
            <p:nvPr/>
          </p:nvCxnSpPr>
          <p:spPr>
            <a:xfrm rot="10800000">
              <a:off x="8509963" y="4128781"/>
              <a:ext cx="1401639" cy="1138992"/>
            </a:xfrm>
            <a:prstGeom prst="bentConnector3">
              <a:avLst>
                <a:gd fmla="val 143851" name="adj1"/>
              </a:avLst>
            </a:prstGeom>
            <a:noFill/>
            <a:ln cap="flat" cmpd="sng" w="76200">
              <a:solidFill>
                <a:srgbClr val="7ED957"/>
              </a:solidFill>
              <a:prstDash val="solid"/>
              <a:miter lim="800000"/>
              <a:headEnd len="sm" w="sm" type="none"/>
              <a:tailEnd len="sm" w="sm" type="none"/>
            </a:ln>
          </p:spPr>
        </p:cxnSp>
        <p:sp>
          <p:nvSpPr>
            <p:cNvPr id="127" name="Google Shape;127;p2"/>
            <p:cNvSpPr txBox="1"/>
            <p:nvPr/>
          </p:nvSpPr>
          <p:spPr>
            <a:xfrm>
              <a:off x="7940782" y="4836887"/>
              <a:ext cx="204254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200">
                  <a:solidFill>
                    <a:schemeClr val="dk1"/>
                  </a:solidFill>
                  <a:latin typeface="Roboto"/>
                  <a:ea typeface="Roboto"/>
                  <a:cs typeface="Roboto"/>
                  <a:sym typeface="Roboto"/>
                </a:rPr>
                <a:t>Water Districts</a:t>
              </a:r>
              <a:endParaRPr/>
            </a:p>
          </p:txBody>
        </p:sp>
      </p:grpSp>
      <p:sp>
        <p:nvSpPr>
          <p:cNvPr id="128" name="Google Shape;128;p2"/>
          <p:cNvSpPr txBox="1"/>
          <p:nvPr/>
        </p:nvSpPr>
        <p:spPr>
          <a:xfrm>
            <a:off x="2598824" y="5996869"/>
            <a:ext cx="9259566" cy="76944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4400">
                <a:solidFill>
                  <a:schemeClr val="dk1"/>
                </a:solidFill>
                <a:latin typeface="Roboto"/>
                <a:ea typeface="Roboto"/>
                <a:cs typeface="Roboto"/>
                <a:sym typeface="Roboto"/>
              </a:rPr>
              <a:t>…and more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8627"/>
          </a:srgbClr>
        </a:solidFill>
      </p:bgPr>
    </p:bg>
    <p:spTree>
      <p:nvGrpSpPr>
        <p:cNvPr id="132" name="Shape 132"/>
        <p:cNvGrpSpPr/>
        <p:nvPr/>
      </p:nvGrpSpPr>
      <p:grpSpPr>
        <a:xfrm>
          <a:off x="0" y="0"/>
          <a:ext cx="0" cy="0"/>
          <a:chOff x="0" y="0"/>
          <a:chExt cx="0" cy="0"/>
        </a:xfrm>
      </p:grpSpPr>
      <p:grpSp>
        <p:nvGrpSpPr>
          <p:cNvPr id="133" name="Google Shape;133;p4"/>
          <p:cNvGrpSpPr/>
          <p:nvPr/>
        </p:nvGrpSpPr>
        <p:grpSpPr>
          <a:xfrm>
            <a:off x="465170" y="457201"/>
            <a:ext cx="11261659" cy="5943595"/>
            <a:chOff x="2716" y="27536"/>
            <a:chExt cx="11261659" cy="5943595"/>
          </a:xfrm>
        </p:grpSpPr>
        <p:sp>
          <p:nvSpPr>
            <p:cNvPr id="134" name="Google Shape;134;p4"/>
            <p:cNvSpPr/>
            <p:nvPr/>
          </p:nvSpPr>
          <p:spPr>
            <a:xfrm>
              <a:off x="2716" y="27536"/>
              <a:ext cx="1823750" cy="3657597"/>
            </a:xfrm>
            <a:prstGeom prst="roundRect">
              <a:avLst>
                <a:gd fmla="val 5000" name="adj"/>
              </a:avLst>
            </a:prstGeom>
            <a:gradFill>
              <a:gsLst>
                <a:gs pos="0">
                  <a:srgbClr val="FFC647"/>
                </a:gs>
                <a:gs pos="50000">
                  <a:srgbClr val="FFC600"/>
                </a:gs>
                <a:gs pos="100000">
                  <a:srgbClr val="E3B4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
            <p:cNvSpPr txBox="1"/>
            <p:nvPr/>
          </p:nvSpPr>
          <p:spPr>
            <a:xfrm rot="-5400000">
              <a:off x="-1314523" y="1344776"/>
              <a:ext cx="2999229"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1982</a:t>
              </a:r>
              <a:endParaRPr/>
            </a:p>
          </p:txBody>
        </p:sp>
        <p:sp>
          <p:nvSpPr>
            <p:cNvPr id="136" name="Google Shape;136;p4"/>
            <p:cNvSpPr/>
            <p:nvPr/>
          </p:nvSpPr>
          <p:spPr>
            <a:xfrm>
              <a:off x="367466" y="27536"/>
              <a:ext cx="1358694" cy="365759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txBox="1"/>
            <p:nvPr/>
          </p:nvSpPr>
          <p:spPr>
            <a:xfrm>
              <a:off x="367466" y="27536"/>
              <a:ext cx="1358694" cy="3657597"/>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Colorado passes the Gallagher Amendment</a:t>
              </a:r>
              <a:endParaRPr/>
            </a:p>
          </p:txBody>
        </p:sp>
        <p:sp>
          <p:nvSpPr>
            <p:cNvPr id="138" name="Google Shape;138;p4"/>
            <p:cNvSpPr/>
            <p:nvPr/>
          </p:nvSpPr>
          <p:spPr>
            <a:xfrm>
              <a:off x="1890298" y="27536"/>
              <a:ext cx="1823750" cy="4114796"/>
            </a:xfrm>
            <a:prstGeom prst="roundRect">
              <a:avLst>
                <a:gd fmla="val 5000" name="adj"/>
              </a:avLst>
            </a:prstGeom>
            <a:gradFill>
              <a:gsLst>
                <a:gs pos="0">
                  <a:srgbClr val="B9F849"/>
                </a:gs>
                <a:gs pos="50000">
                  <a:srgbClr val="B5FF05"/>
                </a:gs>
                <a:gs pos="100000">
                  <a:srgbClr val="A5E300"/>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txBox="1"/>
            <p:nvPr/>
          </p:nvSpPr>
          <p:spPr>
            <a:xfrm rot="-5400000">
              <a:off x="385606" y="1532228"/>
              <a:ext cx="3374133"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2003</a:t>
              </a:r>
              <a:endParaRPr/>
            </a:p>
          </p:txBody>
        </p:sp>
        <p:sp>
          <p:nvSpPr>
            <p:cNvPr id="140" name="Google Shape;140;p4"/>
            <p:cNvSpPr/>
            <p:nvPr/>
          </p:nvSpPr>
          <p:spPr>
            <a:xfrm rot="5400000">
              <a:off x="1738683" y="1765973"/>
              <a:ext cx="321466" cy="273562"/>
            </a:xfrm>
            <a:prstGeom prst="flowChartExtract">
              <a:avLst/>
            </a:prstGeom>
            <a:solidFill>
              <a:schemeClr val="lt1"/>
            </a:solidFill>
            <a:ln cap="flat" cmpd="sng" w="9525">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4"/>
            <p:cNvSpPr/>
            <p:nvPr/>
          </p:nvSpPr>
          <p:spPr>
            <a:xfrm>
              <a:off x="2255048" y="27536"/>
              <a:ext cx="1358694" cy="411479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4"/>
            <p:cNvSpPr txBox="1"/>
            <p:nvPr/>
          </p:nvSpPr>
          <p:spPr>
            <a:xfrm>
              <a:off x="2255048" y="27536"/>
              <a:ext cx="1358694" cy="4114796"/>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Failed attempt to repeal the Gallagher Amendment</a:t>
              </a:r>
              <a:endParaRPr/>
            </a:p>
          </p:txBody>
        </p:sp>
        <p:sp>
          <p:nvSpPr>
            <p:cNvPr id="143" name="Google Shape;143;p4"/>
            <p:cNvSpPr/>
            <p:nvPr/>
          </p:nvSpPr>
          <p:spPr>
            <a:xfrm>
              <a:off x="3777879" y="27536"/>
              <a:ext cx="1823750" cy="4571996"/>
            </a:xfrm>
            <a:prstGeom prst="roundRect">
              <a:avLst>
                <a:gd fmla="val 5000" name="adj"/>
              </a:avLst>
            </a:prstGeom>
            <a:gradFill>
              <a:gsLst>
                <a:gs pos="0">
                  <a:srgbClr val="5FEF4F"/>
                </a:gs>
                <a:gs pos="50000">
                  <a:srgbClr val="3DF51A"/>
                </a:gs>
                <a:gs pos="100000">
                  <a:srgbClr val="2DE30B"/>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4"/>
            <p:cNvSpPr txBox="1"/>
            <p:nvPr/>
          </p:nvSpPr>
          <p:spPr>
            <a:xfrm rot="-5400000">
              <a:off x="2085736" y="1719680"/>
              <a:ext cx="3749037"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2020</a:t>
              </a:r>
              <a:endParaRPr/>
            </a:p>
          </p:txBody>
        </p:sp>
        <p:sp>
          <p:nvSpPr>
            <p:cNvPr id="145" name="Google Shape;145;p4"/>
            <p:cNvSpPr/>
            <p:nvPr/>
          </p:nvSpPr>
          <p:spPr>
            <a:xfrm rot="5400000">
              <a:off x="3626265" y="1765973"/>
              <a:ext cx="321466" cy="273562"/>
            </a:xfrm>
            <a:prstGeom prst="flowChartExtract">
              <a:avLst/>
            </a:prstGeom>
            <a:solidFill>
              <a:schemeClr val="lt1"/>
            </a:solidFill>
            <a:ln cap="flat" cmpd="sng" w="9525">
              <a:solidFill>
                <a:srgbClr val="93F31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
            <p:cNvSpPr/>
            <p:nvPr/>
          </p:nvSpPr>
          <p:spPr>
            <a:xfrm>
              <a:off x="4142629" y="27536"/>
              <a:ext cx="1358694" cy="457199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4"/>
            <p:cNvSpPr txBox="1"/>
            <p:nvPr/>
          </p:nvSpPr>
          <p:spPr>
            <a:xfrm>
              <a:off x="4142629" y="27536"/>
              <a:ext cx="1358694" cy="4571996"/>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Gallagher Amendment repealed through referred ballot measure</a:t>
              </a:r>
              <a:endParaRPr/>
            </a:p>
          </p:txBody>
        </p:sp>
        <p:sp>
          <p:nvSpPr>
            <p:cNvPr id="148" name="Google Shape;148;p4"/>
            <p:cNvSpPr/>
            <p:nvPr/>
          </p:nvSpPr>
          <p:spPr>
            <a:xfrm>
              <a:off x="5665461" y="27536"/>
              <a:ext cx="1823750" cy="5029196"/>
            </a:xfrm>
            <a:prstGeom prst="roundRect">
              <a:avLst>
                <a:gd fmla="val 5000" name="adj"/>
              </a:avLst>
            </a:prstGeom>
            <a:gradFill>
              <a:gsLst>
                <a:gs pos="0">
                  <a:srgbClr val="57E788"/>
                </a:gs>
                <a:gs pos="50000">
                  <a:srgbClr val="2EEB77"/>
                </a:gs>
                <a:gs pos="100000">
                  <a:srgbClr val="1FD967"/>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4"/>
            <p:cNvSpPr txBox="1"/>
            <p:nvPr/>
          </p:nvSpPr>
          <p:spPr>
            <a:xfrm rot="-5400000">
              <a:off x="3785866" y="1907132"/>
              <a:ext cx="4123940"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2021</a:t>
              </a:r>
              <a:endParaRPr/>
            </a:p>
          </p:txBody>
        </p:sp>
        <p:sp>
          <p:nvSpPr>
            <p:cNvPr id="150" name="Google Shape;150;p4"/>
            <p:cNvSpPr/>
            <p:nvPr/>
          </p:nvSpPr>
          <p:spPr>
            <a:xfrm rot="5400000">
              <a:off x="5513847" y="1765973"/>
              <a:ext cx="321466" cy="273562"/>
            </a:xfrm>
            <a:prstGeom prst="flowChartExtract">
              <a:avLst/>
            </a:prstGeom>
            <a:solidFill>
              <a:schemeClr val="lt1"/>
            </a:solidFill>
            <a:ln cap="flat" cmpd="sng" w="9525">
              <a:solidFill>
                <a:srgbClr val="2EE84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4"/>
            <p:cNvSpPr/>
            <p:nvPr/>
          </p:nvSpPr>
          <p:spPr>
            <a:xfrm>
              <a:off x="6030211" y="27536"/>
              <a:ext cx="1358694" cy="502919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4"/>
            <p:cNvSpPr txBox="1"/>
            <p:nvPr/>
          </p:nvSpPr>
          <p:spPr>
            <a:xfrm>
              <a:off x="6030211" y="27536"/>
              <a:ext cx="1358694" cy="5029196"/>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Legislature passes temporary property tax relief (SB293)</a:t>
              </a:r>
              <a:endParaRPr/>
            </a:p>
          </p:txBody>
        </p:sp>
        <p:sp>
          <p:nvSpPr>
            <p:cNvPr id="153" name="Google Shape;153;p4"/>
            <p:cNvSpPr/>
            <p:nvPr/>
          </p:nvSpPr>
          <p:spPr>
            <a:xfrm>
              <a:off x="7553043" y="27536"/>
              <a:ext cx="1823750" cy="5486395"/>
            </a:xfrm>
            <a:prstGeom prst="roundRect">
              <a:avLst>
                <a:gd fmla="val 5000" name="adj"/>
              </a:avLst>
            </a:prstGeom>
            <a:gradFill>
              <a:gsLst>
                <a:gs pos="0">
                  <a:srgbClr val="62E0D6"/>
                </a:gs>
                <a:gs pos="50000">
                  <a:srgbClr val="40E3D7"/>
                </a:gs>
                <a:gs pos="100000">
                  <a:srgbClr val="31D0C4"/>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4"/>
            <p:cNvSpPr txBox="1"/>
            <p:nvPr/>
          </p:nvSpPr>
          <p:spPr>
            <a:xfrm rot="-5400000">
              <a:off x="5485996" y="2094583"/>
              <a:ext cx="4498844"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2022</a:t>
              </a:r>
              <a:endParaRPr/>
            </a:p>
          </p:txBody>
        </p:sp>
        <p:sp>
          <p:nvSpPr>
            <p:cNvPr id="155" name="Google Shape;155;p4"/>
            <p:cNvSpPr/>
            <p:nvPr/>
          </p:nvSpPr>
          <p:spPr>
            <a:xfrm rot="5400000">
              <a:off x="7401429" y="1765973"/>
              <a:ext cx="321466" cy="273562"/>
            </a:xfrm>
            <a:prstGeom prst="flowChartExtract">
              <a:avLst/>
            </a:prstGeom>
            <a:solidFill>
              <a:schemeClr val="lt1"/>
            </a:solidFill>
            <a:ln cap="flat" cmpd="sng" w="9525">
              <a:solidFill>
                <a:srgbClr val="44DEBE"/>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
            <p:cNvSpPr/>
            <p:nvPr/>
          </p:nvSpPr>
          <p:spPr>
            <a:xfrm>
              <a:off x="7917793" y="27536"/>
              <a:ext cx="1358694" cy="54863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4"/>
            <p:cNvSpPr txBox="1"/>
            <p:nvPr/>
          </p:nvSpPr>
          <p:spPr>
            <a:xfrm>
              <a:off x="7917793" y="27536"/>
              <a:ext cx="1358694" cy="5486395"/>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Roboto"/>
                <a:buNone/>
              </a:pPr>
              <a:r>
                <a:rPr lang="en-US" sz="1800">
                  <a:solidFill>
                    <a:schemeClr val="dk1"/>
                  </a:solidFill>
                  <a:latin typeface="Roboto"/>
                  <a:ea typeface="Roboto"/>
                  <a:cs typeface="Roboto"/>
                  <a:sym typeface="Roboto"/>
                </a:rPr>
                <a:t>Conservative group files a prop-13-like growth cap ballot measure</a:t>
              </a:r>
              <a:endParaRPr/>
            </a:p>
            <a:p>
              <a:pPr indent="0" lvl="0" marL="0" marR="0" rtl="0" algn="l">
                <a:lnSpc>
                  <a:spcPct val="90000"/>
                </a:lnSpc>
                <a:spcBef>
                  <a:spcPts val="630"/>
                </a:spcBef>
                <a:spcAft>
                  <a:spcPts val="0"/>
                </a:spcAft>
                <a:buClr>
                  <a:schemeClr val="dk1"/>
                </a:buClr>
                <a:buSzPts val="1800"/>
                <a:buFont typeface="Calibri"/>
                <a:buNone/>
              </a:pPr>
              <a:r>
                <a:t/>
              </a:r>
              <a:endParaRPr sz="1800">
                <a:solidFill>
                  <a:schemeClr val="dk1"/>
                </a:solidFill>
                <a:latin typeface="Roboto"/>
                <a:ea typeface="Roboto"/>
                <a:cs typeface="Roboto"/>
                <a:sym typeface="Roboto"/>
              </a:endParaRPr>
            </a:p>
            <a:p>
              <a:pPr indent="0" lvl="0" marL="0" marR="0" rtl="0" algn="l">
                <a:lnSpc>
                  <a:spcPct val="90000"/>
                </a:lnSpc>
                <a:spcBef>
                  <a:spcPts val="630"/>
                </a:spcBef>
                <a:spcAft>
                  <a:spcPts val="0"/>
                </a:spcAft>
                <a:buClr>
                  <a:schemeClr val="dk1"/>
                </a:buClr>
                <a:buSzPts val="1800"/>
                <a:buFont typeface="Roboto"/>
                <a:buNone/>
              </a:pPr>
              <a:r>
                <a:rPr lang="en-US" sz="1800">
                  <a:solidFill>
                    <a:schemeClr val="dk1"/>
                  </a:solidFill>
                  <a:latin typeface="Roboto"/>
                  <a:ea typeface="Roboto"/>
                  <a:cs typeface="Roboto"/>
                  <a:sym typeface="Roboto"/>
                </a:rPr>
                <a:t>Legislature extends temporary tax relief for 2 more years (SB238)</a:t>
              </a:r>
              <a:endParaRPr/>
            </a:p>
          </p:txBody>
        </p:sp>
        <p:sp>
          <p:nvSpPr>
            <p:cNvPr id="158" name="Google Shape;158;p4"/>
            <p:cNvSpPr/>
            <p:nvPr/>
          </p:nvSpPr>
          <p:spPr>
            <a:xfrm>
              <a:off x="9440625" y="27536"/>
              <a:ext cx="1823750" cy="5943595"/>
            </a:xfrm>
            <a:prstGeom prst="roundRect">
              <a:avLst>
                <a:gd fmla="val 5000" name="adj"/>
              </a:avLst>
            </a:prstGeom>
            <a:gradFill>
              <a:gsLst>
                <a:gs pos="0">
                  <a:srgbClr val="6EA3DA"/>
                </a:gs>
                <a:gs pos="50000">
                  <a:srgbClr val="5299DA"/>
                </a:gs>
                <a:gs pos="100000">
                  <a:srgbClr val="4186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4"/>
            <p:cNvSpPr txBox="1"/>
            <p:nvPr/>
          </p:nvSpPr>
          <p:spPr>
            <a:xfrm rot="-5400000">
              <a:off x="7186126" y="2282035"/>
              <a:ext cx="4873748" cy="364750"/>
            </a:xfrm>
            <a:prstGeom prst="rect">
              <a:avLst/>
            </a:prstGeom>
            <a:noFill/>
            <a:ln>
              <a:noFill/>
            </a:ln>
          </p:spPr>
          <p:txBody>
            <a:bodyPr anchorCtr="0" anchor="t" bIns="0" lIns="0" spcFirstLastPara="1" rIns="93325" wrap="square" tIns="72000">
              <a:noAutofit/>
            </a:bodyPr>
            <a:lstStyle/>
            <a:p>
              <a:pPr indent="0" lvl="0" marL="0" marR="0" rtl="0" algn="r">
                <a:lnSpc>
                  <a:spcPct val="90000"/>
                </a:lnSpc>
                <a:spcBef>
                  <a:spcPts val="0"/>
                </a:spcBef>
                <a:spcAft>
                  <a:spcPts val="0"/>
                </a:spcAft>
                <a:buClr>
                  <a:schemeClr val="dk1"/>
                </a:buClr>
                <a:buSzPts val="2100"/>
                <a:buFont typeface="Roboto"/>
                <a:buNone/>
              </a:pPr>
              <a:r>
                <a:rPr lang="en-US" sz="2100">
                  <a:solidFill>
                    <a:schemeClr val="dk1"/>
                  </a:solidFill>
                  <a:latin typeface="Roboto"/>
                  <a:ea typeface="Roboto"/>
                  <a:cs typeface="Roboto"/>
                  <a:sym typeface="Roboto"/>
                </a:rPr>
                <a:t>2023</a:t>
              </a:r>
              <a:endParaRPr/>
            </a:p>
          </p:txBody>
        </p:sp>
        <p:sp>
          <p:nvSpPr>
            <p:cNvPr id="160" name="Google Shape;160;p4"/>
            <p:cNvSpPr/>
            <p:nvPr/>
          </p:nvSpPr>
          <p:spPr>
            <a:xfrm rot="5400000">
              <a:off x="9289010" y="1765973"/>
              <a:ext cx="321466" cy="273562"/>
            </a:xfrm>
            <a:prstGeom prst="flowChartExtract">
              <a:avLst/>
            </a:prstGeom>
            <a:solidFill>
              <a:schemeClr val="lt1"/>
            </a:solidFill>
            <a:ln cap="flat" cmpd="sng" w="9525">
              <a:solidFill>
                <a:srgbClr val="5999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4"/>
            <p:cNvSpPr/>
            <p:nvPr/>
          </p:nvSpPr>
          <p:spPr>
            <a:xfrm>
              <a:off x="9805375" y="27536"/>
              <a:ext cx="1358694" cy="594359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4"/>
            <p:cNvSpPr txBox="1"/>
            <p:nvPr/>
          </p:nvSpPr>
          <p:spPr>
            <a:xfrm>
              <a:off x="9805375" y="27536"/>
              <a:ext cx="1358694" cy="5943595"/>
            </a:xfrm>
            <a:prstGeom prst="rect">
              <a:avLst/>
            </a:prstGeom>
            <a:noFill/>
            <a:ln>
              <a:noFill/>
            </a:ln>
          </p:spPr>
          <p:txBody>
            <a:bodyPr anchorCtr="0" anchor="t" bIns="0" lIns="0" spcFirstLastPara="1" rIns="0" wrap="square" tIns="61700">
              <a:noAutofit/>
            </a:bodyPr>
            <a:lstStyle/>
            <a:p>
              <a:pPr indent="0" lvl="0" marL="0" marR="0" rtl="0" algn="l">
                <a:lnSpc>
                  <a:spcPct val="90000"/>
                </a:lnSpc>
                <a:spcBef>
                  <a:spcPts val="0"/>
                </a:spcBef>
                <a:spcAft>
                  <a:spcPts val="0"/>
                </a:spcAft>
                <a:buClr>
                  <a:schemeClr val="dk1"/>
                </a:buClr>
                <a:buSzPts val="1800"/>
                <a:buFont typeface="Roboto"/>
                <a:buNone/>
              </a:pPr>
              <a:r>
                <a:rPr lang="en-US" sz="1800">
                  <a:solidFill>
                    <a:schemeClr val="dk1"/>
                  </a:solidFill>
                  <a:latin typeface="Roboto"/>
                  <a:ea typeface="Roboto"/>
                  <a:cs typeface="Roboto"/>
                  <a:sym typeface="Roboto"/>
                </a:rPr>
                <a:t>Conservative group again files a prop-13-like growth cap ballot measure, begins collecting signatures</a:t>
              </a:r>
              <a:endParaRPr/>
            </a:p>
            <a:p>
              <a:pPr indent="0" lvl="0" marL="0" marR="0" rtl="0" algn="l">
                <a:lnSpc>
                  <a:spcPct val="90000"/>
                </a:lnSpc>
                <a:spcBef>
                  <a:spcPts val="630"/>
                </a:spcBef>
                <a:spcAft>
                  <a:spcPts val="0"/>
                </a:spcAft>
                <a:buClr>
                  <a:schemeClr val="dk1"/>
                </a:buClr>
                <a:buSzPts val="1800"/>
                <a:buFont typeface="Calibri"/>
                <a:buNone/>
              </a:pPr>
              <a:r>
                <a:t/>
              </a:r>
              <a:endParaRPr sz="1800">
                <a:solidFill>
                  <a:schemeClr val="dk1"/>
                </a:solidFill>
                <a:latin typeface="Roboto"/>
                <a:ea typeface="Roboto"/>
                <a:cs typeface="Roboto"/>
                <a:sym typeface="Roboto"/>
              </a:endParaRPr>
            </a:p>
            <a:p>
              <a:pPr indent="0" lvl="0" marL="0" marR="0" rtl="0" algn="l">
                <a:lnSpc>
                  <a:spcPct val="90000"/>
                </a:lnSpc>
                <a:spcBef>
                  <a:spcPts val="630"/>
                </a:spcBef>
                <a:spcAft>
                  <a:spcPts val="0"/>
                </a:spcAft>
                <a:buClr>
                  <a:schemeClr val="dk1"/>
                </a:buClr>
                <a:buSzPts val="1800"/>
                <a:buFont typeface="Roboto"/>
                <a:buNone/>
              </a:pPr>
              <a:r>
                <a:rPr lang="en-US" sz="1800">
                  <a:solidFill>
                    <a:schemeClr val="dk1"/>
                  </a:solidFill>
                  <a:latin typeface="Roboto"/>
                  <a:ea typeface="Roboto"/>
                  <a:cs typeface="Roboto"/>
                  <a:sym typeface="Roboto"/>
                </a:rPr>
                <a:t>Legislature refers Proposition HH to voters</a:t>
              </a:r>
              <a:endParaRPr/>
            </a:p>
          </p:txBody>
        </p:sp>
      </p:grpSp>
      <p:sp>
        <p:nvSpPr>
          <p:cNvPr id="163" name="Google Shape;163;p4"/>
          <p:cNvSpPr txBox="1"/>
          <p:nvPr/>
        </p:nvSpPr>
        <p:spPr>
          <a:xfrm>
            <a:off x="462454" y="5235809"/>
            <a:ext cx="9593177"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a:solidFill>
                  <a:schemeClr val="dk1"/>
                </a:solidFill>
                <a:latin typeface="Roboto"/>
                <a:ea typeface="Roboto"/>
                <a:cs typeface="Roboto"/>
                <a:sym typeface="Roboto"/>
              </a:rPr>
              <a:t>How We Got Here: </a:t>
            </a:r>
            <a:endParaRPr/>
          </a:p>
          <a:p>
            <a:pPr indent="0" lvl="0" marL="0" marR="0" rtl="0" algn="l">
              <a:spcBef>
                <a:spcPts val="0"/>
              </a:spcBef>
              <a:spcAft>
                <a:spcPts val="0"/>
              </a:spcAft>
              <a:buNone/>
            </a:pPr>
            <a:r>
              <a:rPr lang="en-US" sz="4400">
                <a:solidFill>
                  <a:schemeClr val="dk1"/>
                </a:solidFill>
                <a:latin typeface="Roboto"/>
                <a:ea typeface="Roboto"/>
                <a:cs typeface="Roboto"/>
                <a:sym typeface="Roboto"/>
              </a:rPr>
              <a:t>A Timeline</a:t>
            </a:r>
            <a:endParaRPr/>
          </a:p>
        </p:txBody>
      </p:sp>
      <p:pic>
        <p:nvPicPr>
          <p:cNvPr descr="Court outline" id="164" name="Google Shape;164;p4"/>
          <p:cNvPicPr preferRelativeResize="0"/>
          <p:nvPr/>
        </p:nvPicPr>
        <p:blipFill rotWithShape="1">
          <a:blip r:embed="rId3">
            <a:alphaModFix/>
          </a:blip>
          <a:srcRect b="0" l="0" r="0" t="0"/>
          <a:stretch/>
        </p:blipFill>
        <p:spPr>
          <a:xfrm>
            <a:off x="901530" y="2912626"/>
            <a:ext cx="914400" cy="914400"/>
          </a:xfrm>
          <a:prstGeom prst="rect">
            <a:avLst/>
          </a:prstGeom>
          <a:noFill/>
          <a:ln>
            <a:noFill/>
          </a:ln>
        </p:spPr>
      </p:pic>
      <p:pic>
        <p:nvPicPr>
          <p:cNvPr descr="No sign outline" id="165" name="Google Shape;165;p4"/>
          <p:cNvPicPr preferRelativeResize="0"/>
          <p:nvPr/>
        </p:nvPicPr>
        <p:blipFill rotWithShape="1">
          <a:blip r:embed="rId4">
            <a:alphaModFix/>
          </a:blip>
          <a:srcRect b="0" l="0" r="0" t="0"/>
          <a:stretch/>
        </p:blipFill>
        <p:spPr>
          <a:xfrm>
            <a:off x="2806172" y="3410914"/>
            <a:ext cx="914400" cy="914400"/>
          </a:xfrm>
          <a:prstGeom prst="rect">
            <a:avLst/>
          </a:prstGeom>
          <a:noFill/>
          <a:ln>
            <a:noFill/>
          </a:ln>
        </p:spPr>
      </p:pic>
      <p:pic>
        <p:nvPicPr>
          <p:cNvPr descr="House outline" id="166" name="Google Shape;166;p4"/>
          <p:cNvPicPr preferRelativeResize="0"/>
          <p:nvPr/>
        </p:nvPicPr>
        <p:blipFill rotWithShape="1">
          <a:blip r:embed="rId5">
            <a:alphaModFix/>
          </a:blip>
          <a:srcRect b="0" l="0" r="0" t="0"/>
          <a:stretch/>
        </p:blipFill>
        <p:spPr>
          <a:xfrm>
            <a:off x="6580013" y="4321409"/>
            <a:ext cx="914400" cy="914400"/>
          </a:xfrm>
          <a:prstGeom prst="rect">
            <a:avLst/>
          </a:prstGeom>
          <a:noFill/>
          <a:ln>
            <a:noFill/>
          </a:ln>
        </p:spPr>
      </p:pic>
      <p:pic>
        <p:nvPicPr>
          <p:cNvPr id="167" name="Google Shape;167;p4"/>
          <p:cNvPicPr preferRelativeResize="0"/>
          <p:nvPr/>
        </p:nvPicPr>
        <p:blipFill rotWithShape="1">
          <a:blip r:embed="rId6">
            <a:alphaModFix/>
          </a:blip>
          <a:srcRect b="0" l="0" r="0" t="0"/>
          <a:stretch/>
        </p:blipFill>
        <p:spPr>
          <a:xfrm>
            <a:off x="10247615" y="5283935"/>
            <a:ext cx="1190001" cy="733189"/>
          </a:xfrm>
          <a:prstGeom prst="rect">
            <a:avLst/>
          </a:prstGeom>
          <a:noFill/>
          <a:ln>
            <a:noFill/>
          </a:ln>
        </p:spPr>
      </p:pic>
      <p:pic>
        <p:nvPicPr>
          <p:cNvPr descr="Clipboard outline" id="168" name="Google Shape;168;p4"/>
          <p:cNvPicPr preferRelativeResize="0"/>
          <p:nvPr/>
        </p:nvPicPr>
        <p:blipFill rotWithShape="1">
          <a:blip r:embed="rId7">
            <a:alphaModFix/>
          </a:blip>
          <a:srcRect b="0" l="0" r="0" t="0"/>
          <a:stretch/>
        </p:blipFill>
        <p:spPr>
          <a:xfrm>
            <a:off x="8494521" y="4778609"/>
            <a:ext cx="914400" cy="914400"/>
          </a:xfrm>
          <a:prstGeom prst="rect">
            <a:avLst/>
          </a:prstGeom>
          <a:noFill/>
          <a:ln>
            <a:noFill/>
          </a:ln>
        </p:spPr>
      </p:pic>
      <p:pic>
        <p:nvPicPr>
          <p:cNvPr descr="Inbox outline" id="169" name="Google Shape;169;p4"/>
          <p:cNvPicPr preferRelativeResize="0"/>
          <p:nvPr/>
        </p:nvPicPr>
        <p:blipFill rotWithShape="1">
          <a:blip r:embed="rId8">
            <a:alphaModFix/>
          </a:blip>
          <a:srcRect b="0" l="0" r="0" t="0"/>
          <a:stretch/>
        </p:blipFill>
        <p:spPr>
          <a:xfrm>
            <a:off x="4697589" y="3864209"/>
            <a:ext cx="914400" cy="914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8627"/>
          </a:srgbClr>
        </a:solidFill>
      </p:bgPr>
    </p:bg>
    <p:spTree>
      <p:nvGrpSpPr>
        <p:cNvPr id="173" name="Shape 173"/>
        <p:cNvGrpSpPr/>
        <p:nvPr/>
      </p:nvGrpSpPr>
      <p:grpSpPr>
        <a:xfrm>
          <a:off x="0" y="0"/>
          <a:ext cx="0" cy="0"/>
          <a:chOff x="0" y="0"/>
          <a:chExt cx="0" cy="0"/>
        </a:xfrm>
      </p:grpSpPr>
      <p:pic>
        <p:nvPicPr>
          <p:cNvPr descr="Colorado mail-in ballots: How state has perfected its absentee voting" id="174" name="Google Shape;174;p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75" name="Google Shape;175;p5"/>
          <p:cNvSpPr/>
          <p:nvPr/>
        </p:nvSpPr>
        <p:spPr>
          <a:xfrm>
            <a:off x="1956348" y="1169069"/>
            <a:ext cx="8279295" cy="4519861"/>
          </a:xfrm>
          <a:prstGeom prst="rect">
            <a:avLst/>
          </a:prstGeom>
          <a:solidFill>
            <a:srgbClr val="5888E4">
              <a:alpha val="74901"/>
            </a:srgbClr>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5"/>
          <p:cNvSpPr txBox="1"/>
          <p:nvPr/>
        </p:nvSpPr>
        <p:spPr>
          <a:xfrm>
            <a:off x="2597426" y="2634669"/>
            <a:ext cx="7036904" cy="2031295"/>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chemeClr val="lt1"/>
              </a:buClr>
              <a:buSzPts val="3000"/>
              <a:buFont typeface="Roboto"/>
              <a:buNone/>
            </a:pPr>
            <a:r>
              <a:rPr lang="en-US" sz="3000">
                <a:solidFill>
                  <a:schemeClr val="lt1"/>
                </a:solidFill>
                <a:latin typeface="Roboto"/>
                <a:ea typeface="Roboto"/>
                <a:cs typeface="Roboto"/>
                <a:sym typeface="Roboto"/>
              </a:rPr>
              <a:t>Shall the State </a:t>
            </a:r>
            <a:r>
              <a:rPr lang="en-US" sz="3000" u="sng">
                <a:solidFill>
                  <a:schemeClr val="lt1"/>
                </a:solidFill>
                <a:latin typeface="Roboto"/>
                <a:ea typeface="Roboto"/>
                <a:cs typeface="Roboto"/>
                <a:sym typeface="Roboto"/>
              </a:rPr>
              <a:t>cut</a:t>
            </a:r>
            <a:r>
              <a:rPr lang="en-US" sz="3000">
                <a:solidFill>
                  <a:schemeClr val="lt1"/>
                </a:solidFill>
                <a:latin typeface="Roboto"/>
                <a:ea typeface="Roboto"/>
                <a:cs typeface="Roboto"/>
                <a:sym typeface="Roboto"/>
              </a:rPr>
              <a:t> property taxes and </a:t>
            </a:r>
            <a:r>
              <a:rPr lang="en-US" sz="3000" u="sng">
                <a:solidFill>
                  <a:schemeClr val="lt1"/>
                </a:solidFill>
                <a:latin typeface="Roboto"/>
                <a:ea typeface="Roboto"/>
                <a:cs typeface="Roboto"/>
                <a:sym typeface="Roboto"/>
              </a:rPr>
              <a:t>backfill</a:t>
            </a:r>
            <a:r>
              <a:rPr lang="en-US" sz="3000">
                <a:solidFill>
                  <a:schemeClr val="lt1"/>
                </a:solidFill>
                <a:latin typeface="Roboto"/>
                <a:ea typeface="Roboto"/>
                <a:cs typeface="Roboto"/>
                <a:sym typeface="Roboto"/>
              </a:rPr>
              <a:t> the important services that property taxes pay for from the TABOR surplus?</a:t>
            </a:r>
            <a:endParaRPr/>
          </a:p>
        </p:txBody>
      </p:sp>
      <p:sp>
        <p:nvSpPr>
          <p:cNvPr id="177" name="Google Shape;177;p5"/>
          <p:cNvSpPr txBox="1"/>
          <p:nvPr/>
        </p:nvSpPr>
        <p:spPr>
          <a:xfrm>
            <a:off x="3109288" y="1589057"/>
            <a:ext cx="5973417" cy="892191"/>
          </a:xfrm>
          <a:prstGeom prst="rect">
            <a:avLst/>
          </a:prstGeom>
          <a:noFill/>
          <a:ln>
            <a:noFill/>
          </a:ln>
        </p:spPr>
        <p:txBody>
          <a:bodyPr anchorCtr="0" anchor="b" bIns="91425" lIns="91425" spcFirstLastPara="1" rIns="91425" wrap="square" tIns="91425">
            <a:noAutofit/>
          </a:bodyPr>
          <a:lstStyle/>
          <a:p>
            <a:pPr indent="0" lvl="0" marL="0" marR="0" rtl="0" algn="ctr">
              <a:lnSpc>
                <a:spcPct val="90000"/>
              </a:lnSpc>
              <a:spcBef>
                <a:spcPts val="0"/>
              </a:spcBef>
              <a:spcAft>
                <a:spcPts val="0"/>
              </a:spcAft>
              <a:buClr>
                <a:schemeClr val="lt1"/>
              </a:buClr>
              <a:buSzPts val="4400"/>
              <a:buFont typeface="Roboto"/>
              <a:buNone/>
            </a:pPr>
            <a:r>
              <a:rPr lang="en-US" sz="4400">
                <a:solidFill>
                  <a:schemeClr val="lt1"/>
                </a:solidFill>
                <a:latin typeface="Roboto"/>
                <a:ea typeface="Roboto"/>
                <a:cs typeface="Roboto"/>
                <a:sym typeface="Roboto"/>
              </a:rPr>
              <a:t>Prop HH for Dummies</a:t>
            </a:r>
            <a:endParaRPr/>
          </a:p>
        </p:txBody>
      </p:sp>
      <p:pic>
        <p:nvPicPr>
          <p:cNvPr id="178" name="Google Shape;178;p5"/>
          <p:cNvPicPr preferRelativeResize="0"/>
          <p:nvPr/>
        </p:nvPicPr>
        <p:blipFill rotWithShape="1">
          <a:blip r:embed="rId4">
            <a:alphaModFix/>
          </a:blip>
          <a:srcRect b="0" l="70880" r="0" t="0"/>
          <a:stretch/>
        </p:blipFill>
        <p:spPr>
          <a:xfrm>
            <a:off x="9082705" y="3583115"/>
            <a:ext cx="2740306" cy="3143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8627"/>
          </a:srgbClr>
        </a:solidFill>
      </p:bgPr>
    </p:bg>
    <p:spTree>
      <p:nvGrpSpPr>
        <p:cNvPr id="182" name="Shape 182"/>
        <p:cNvGrpSpPr/>
        <p:nvPr/>
      </p:nvGrpSpPr>
      <p:grpSpPr>
        <a:xfrm>
          <a:off x="0" y="0"/>
          <a:ext cx="0" cy="0"/>
          <a:chOff x="0" y="0"/>
          <a:chExt cx="0" cy="0"/>
        </a:xfrm>
      </p:grpSpPr>
      <p:sp>
        <p:nvSpPr>
          <p:cNvPr id="183" name="Google Shape;183;p6"/>
          <p:cNvSpPr txBox="1"/>
          <p:nvPr/>
        </p:nvSpPr>
        <p:spPr>
          <a:xfrm>
            <a:off x="1299411" y="506715"/>
            <a:ext cx="959317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4400">
                <a:solidFill>
                  <a:schemeClr val="dk1"/>
                </a:solidFill>
                <a:latin typeface="Roboto"/>
                <a:ea typeface="Roboto"/>
                <a:cs typeface="Roboto"/>
                <a:sym typeface="Roboto"/>
              </a:rPr>
              <a:t>Prop HH: Summary</a:t>
            </a:r>
            <a:endParaRPr/>
          </a:p>
        </p:txBody>
      </p:sp>
      <p:sp>
        <p:nvSpPr>
          <p:cNvPr id="184" name="Google Shape;184;p6"/>
          <p:cNvSpPr txBox="1"/>
          <p:nvPr/>
        </p:nvSpPr>
        <p:spPr>
          <a:xfrm>
            <a:off x="-1258326" y="6081644"/>
            <a:ext cx="9259500" cy="523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2800">
                <a:solidFill>
                  <a:schemeClr val="dk1"/>
                </a:solidFill>
                <a:latin typeface="Roboto"/>
                <a:ea typeface="Roboto"/>
                <a:cs typeface="Roboto"/>
                <a:sym typeface="Roboto"/>
              </a:rPr>
              <a:t>$1-1.6 billion in property tax relief </a:t>
            </a:r>
            <a:r>
              <a:rPr i="1" lang="en-US" sz="2800">
                <a:solidFill>
                  <a:schemeClr val="dk1"/>
                </a:solidFill>
                <a:latin typeface="Roboto"/>
                <a:ea typeface="Roboto"/>
                <a:cs typeface="Roboto"/>
                <a:sym typeface="Roboto"/>
              </a:rPr>
              <a:t>every year</a:t>
            </a:r>
            <a:endParaRPr/>
          </a:p>
        </p:txBody>
      </p:sp>
      <p:grpSp>
        <p:nvGrpSpPr>
          <p:cNvPr id="185" name="Google Shape;185;p6"/>
          <p:cNvGrpSpPr/>
          <p:nvPr/>
        </p:nvGrpSpPr>
        <p:grpSpPr>
          <a:xfrm>
            <a:off x="1665579" y="1276132"/>
            <a:ext cx="1148585" cy="1091487"/>
            <a:chOff x="310429" y="2671878"/>
            <a:chExt cx="1948736" cy="1948736"/>
          </a:xfrm>
        </p:grpSpPr>
        <p:sp>
          <p:nvSpPr>
            <p:cNvPr id="186" name="Google Shape;186;p6"/>
            <p:cNvSpPr/>
            <p:nvPr/>
          </p:nvSpPr>
          <p:spPr>
            <a:xfrm>
              <a:off x="310429" y="2671878"/>
              <a:ext cx="1948736" cy="1948736"/>
            </a:xfrm>
            <a:prstGeom prst="ellipse">
              <a:avLst/>
            </a:prstGeom>
            <a:solidFill>
              <a:srgbClr val="0CC0D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87" name="Google Shape;187;p6"/>
            <p:cNvGrpSpPr/>
            <p:nvPr/>
          </p:nvGrpSpPr>
          <p:grpSpPr>
            <a:xfrm>
              <a:off x="569717" y="2929236"/>
              <a:ext cx="1430149" cy="1434034"/>
              <a:chOff x="1674750" y="3254050"/>
              <a:chExt cx="294575" cy="295375"/>
            </a:xfrm>
          </p:grpSpPr>
          <p:sp>
            <p:nvSpPr>
              <p:cNvPr id="188" name="Google Shape;188;p6"/>
              <p:cNvSpPr/>
              <p:nvPr/>
            </p:nvSpPr>
            <p:spPr>
              <a:xfrm>
                <a:off x="1691275" y="3351700"/>
                <a:ext cx="278050" cy="197725"/>
              </a:xfrm>
              <a:custGeom>
                <a:rect b="b" l="l" r="r" t="t"/>
                <a:pathLst>
                  <a:path extrusionOk="0" h="7909" w="11122">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89" name="Google Shape;189;p6"/>
              <p:cNvSpPr/>
              <p:nvPr/>
            </p:nvSpPr>
            <p:spPr>
              <a:xfrm>
                <a:off x="1674750" y="3254050"/>
                <a:ext cx="277250" cy="197900"/>
              </a:xfrm>
              <a:custGeom>
                <a:rect b="b" l="l" r="r" t="t"/>
                <a:pathLst>
                  <a:path extrusionOk="0" h="7916" w="1109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0" name="Google Shape;190;p6"/>
              <p:cNvSpPr/>
              <p:nvPr/>
            </p:nvSpPr>
            <p:spPr>
              <a:xfrm>
                <a:off x="1727500" y="3306825"/>
                <a:ext cx="189075" cy="189050"/>
              </a:xfrm>
              <a:custGeom>
                <a:rect b="b" l="l" r="r" t="t"/>
                <a:pathLst>
                  <a:path extrusionOk="0" h="7562" w="7563">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grpSp>
        <p:nvGrpSpPr>
          <p:cNvPr id="191" name="Google Shape;191;p6"/>
          <p:cNvGrpSpPr/>
          <p:nvPr/>
        </p:nvGrpSpPr>
        <p:grpSpPr>
          <a:xfrm>
            <a:off x="5521701" y="1276154"/>
            <a:ext cx="1148585" cy="1190873"/>
            <a:chOff x="3407422" y="4101789"/>
            <a:chExt cx="1948736" cy="1948736"/>
          </a:xfrm>
        </p:grpSpPr>
        <p:sp>
          <p:nvSpPr>
            <p:cNvPr id="192" name="Google Shape;192;p6"/>
            <p:cNvSpPr/>
            <p:nvPr/>
          </p:nvSpPr>
          <p:spPr>
            <a:xfrm>
              <a:off x="3407422" y="4101789"/>
              <a:ext cx="1948736" cy="1948736"/>
            </a:xfrm>
            <a:prstGeom prst="ellipse">
              <a:avLst/>
            </a:prstGeom>
            <a:solidFill>
              <a:srgbClr val="FFBD5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193" name="Google Shape;193;p6"/>
            <p:cNvGrpSpPr/>
            <p:nvPr/>
          </p:nvGrpSpPr>
          <p:grpSpPr>
            <a:xfrm>
              <a:off x="3759847" y="4455242"/>
              <a:ext cx="1238181" cy="1238181"/>
              <a:chOff x="2037825" y="3254050"/>
              <a:chExt cx="296175" cy="296175"/>
            </a:xfrm>
          </p:grpSpPr>
          <p:sp>
            <p:nvSpPr>
              <p:cNvPr id="194" name="Google Shape;194;p6"/>
              <p:cNvSpPr/>
              <p:nvPr/>
            </p:nvSpPr>
            <p:spPr>
              <a:xfrm>
                <a:off x="2063825" y="3254050"/>
                <a:ext cx="86675" cy="86675"/>
              </a:xfrm>
              <a:custGeom>
                <a:rect b="b" l="l" r="r" t="t"/>
                <a:pathLst>
                  <a:path extrusionOk="0" h="3467" w="3467">
                    <a:moveTo>
                      <a:pt x="1733" y="1"/>
                    </a:moveTo>
                    <a:cubicBezTo>
                      <a:pt x="788" y="1"/>
                      <a:pt x="1" y="788"/>
                      <a:pt x="1" y="1733"/>
                    </a:cubicBezTo>
                    <a:cubicBezTo>
                      <a:pt x="1" y="2679"/>
                      <a:pt x="788" y="3466"/>
                      <a:pt x="1733" y="3466"/>
                    </a:cubicBezTo>
                    <a:cubicBezTo>
                      <a:pt x="2678" y="3466"/>
                      <a:pt x="3466" y="2679"/>
                      <a:pt x="3466" y="1733"/>
                    </a:cubicBezTo>
                    <a:cubicBezTo>
                      <a:pt x="3466" y="788"/>
                      <a:pt x="2678" y="1"/>
                      <a:pt x="173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5" name="Google Shape;195;p6"/>
              <p:cNvSpPr/>
              <p:nvPr/>
            </p:nvSpPr>
            <p:spPr>
              <a:xfrm>
                <a:off x="2178025" y="3289500"/>
                <a:ext cx="104000" cy="67950"/>
              </a:xfrm>
              <a:custGeom>
                <a:rect b="b" l="l" r="r" t="t"/>
                <a:pathLst>
                  <a:path extrusionOk="0" h="2718" w="4160">
                    <a:moveTo>
                      <a:pt x="347" y="0"/>
                    </a:moveTo>
                    <a:cubicBezTo>
                      <a:pt x="158" y="0"/>
                      <a:pt x="1" y="158"/>
                      <a:pt x="1" y="347"/>
                    </a:cubicBezTo>
                    <a:cubicBezTo>
                      <a:pt x="1" y="536"/>
                      <a:pt x="95" y="662"/>
                      <a:pt x="316" y="662"/>
                    </a:cubicBezTo>
                    <a:lnTo>
                      <a:pt x="2395" y="662"/>
                    </a:lnTo>
                    <a:cubicBezTo>
                      <a:pt x="2584" y="662"/>
                      <a:pt x="2742" y="820"/>
                      <a:pt x="2742" y="1009"/>
                    </a:cubicBezTo>
                    <a:lnTo>
                      <a:pt x="2742" y="1576"/>
                    </a:lnTo>
                    <a:lnTo>
                      <a:pt x="2616" y="1450"/>
                    </a:lnTo>
                    <a:cubicBezTo>
                      <a:pt x="2568" y="1387"/>
                      <a:pt x="2482" y="1355"/>
                      <a:pt x="2391" y="1355"/>
                    </a:cubicBezTo>
                    <a:cubicBezTo>
                      <a:pt x="2301" y="1355"/>
                      <a:pt x="2206" y="1387"/>
                      <a:pt x="2143" y="1450"/>
                    </a:cubicBezTo>
                    <a:cubicBezTo>
                      <a:pt x="2049" y="1576"/>
                      <a:pt x="2049" y="1796"/>
                      <a:pt x="2143" y="1922"/>
                    </a:cubicBezTo>
                    <a:lnTo>
                      <a:pt x="2868" y="2647"/>
                    </a:lnTo>
                    <a:cubicBezTo>
                      <a:pt x="2931" y="2694"/>
                      <a:pt x="3017" y="2718"/>
                      <a:pt x="3104" y="2718"/>
                    </a:cubicBezTo>
                    <a:cubicBezTo>
                      <a:pt x="3191" y="2718"/>
                      <a:pt x="3277" y="2694"/>
                      <a:pt x="3340" y="2647"/>
                    </a:cubicBezTo>
                    <a:lnTo>
                      <a:pt x="4033" y="1922"/>
                    </a:lnTo>
                    <a:cubicBezTo>
                      <a:pt x="4159" y="1796"/>
                      <a:pt x="4159" y="1576"/>
                      <a:pt x="4033" y="1450"/>
                    </a:cubicBezTo>
                    <a:cubicBezTo>
                      <a:pt x="3986" y="1387"/>
                      <a:pt x="3899" y="1355"/>
                      <a:pt x="3809" y="1355"/>
                    </a:cubicBezTo>
                    <a:cubicBezTo>
                      <a:pt x="3718" y="1355"/>
                      <a:pt x="3624" y="1387"/>
                      <a:pt x="3561" y="1450"/>
                    </a:cubicBezTo>
                    <a:lnTo>
                      <a:pt x="3466" y="1576"/>
                    </a:lnTo>
                    <a:lnTo>
                      <a:pt x="3466" y="1009"/>
                    </a:lnTo>
                    <a:cubicBezTo>
                      <a:pt x="3466" y="441"/>
                      <a:pt x="2994" y="0"/>
                      <a:pt x="2427"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6" name="Google Shape;196;p6"/>
              <p:cNvSpPr/>
              <p:nvPr/>
            </p:nvSpPr>
            <p:spPr>
              <a:xfrm>
                <a:off x="2070125" y="3444225"/>
                <a:ext cx="106350" cy="69075"/>
              </a:xfrm>
              <a:custGeom>
                <a:rect b="b" l="l" r="r" t="t"/>
                <a:pathLst>
                  <a:path extrusionOk="0" h="2763" w="4254">
                    <a:moveTo>
                      <a:pt x="1095" y="0"/>
                    </a:moveTo>
                    <a:cubicBezTo>
                      <a:pt x="1002" y="0"/>
                      <a:pt x="904" y="28"/>
                      <a:pt x="820" y="112"/>
                    </a:cubicBezTo>
                    <a:lnTo>
                      <a:pt x="127" y="805"/>
                    </a:lnTo>
                    <a:cubicBezTo>
                      <a:pt x="1" y="931"/>
                      <a:pt x="1" y="1184"/>
                      <a:pt x="127" y="1278"/>
                    </a:cubicBezTo>
                    <a:cubicBezTo>
                      <a:pt x="190" y="1341"/>
                      <a:pt x="276" y="1373"/>
                      <a:pt x="363" y="1373"/>
                    </a:cubicBezTo>
                    <a:cubicBezTo>
                      <a:pt x="449" y="1373"/>
                      <a:pt x="536" y="1341"/>
                      <a:pt x="599" y="1278"/>
                    </a:cubicBezTo>
                    <a:lnTo>
                      <a:pt x="725" y="1184"/>
                    </a:lnTo>
                    <a:lnTo>
                      <a:pt x="725" y="1719"/>
                    </a:lnTo>
                    <a:cubicBezTo>
                      <a:pt x="725" y="2318"/>
                      <a:pt x="1198" y="2759"/>
                      <a:pt x="1733" y="2759"/>
                    </a:cubicBezTo>
                    <a:lnTo>
                      <a:pt x="3813" y="2759"/>
                    </a:lnTo>
                    <a:cubicBezTo>
                      <a:pt x="3837" y="2761"/>
                      <a:pt x="3861" y="2763"/>
                      <a:pt x="3883" y="2763"/>
                    </a:cubicBezTo>
                    <a:cubicBezTo>
                      <a:pt x="4122" y="2763"/>
                      <a:pt x="4254" y="2616"/>
                      <a:pt x="4254" y="2444"/>
                    </a:cubicBezTo>
                    <a:cubicBezTo>
                      <a:pt x="4254" y="2223"/>
                      <a:pt x="4096" y="2066"/>
                      <a:pt x="3907" y="2066"/>
                    </a:cubicBezTo>
                    <a:lnTo>
                      <a:pt x="1828" y="2066"/>
                    </a:lnTo>
                    <a:cubicBezTo>
                      <a:pt x="1639" y="2066"/>
                      <a:pt x="1481" y="1908"/>
                      <a:pt x="1481" y="1719"/>
                    </a:cubicBezTo>
                    <a:lnTo>
                      <a:pt x="1481" y="1184"/>
                    </a:lnTo>
                    <a:lnTo>
                      <a:pt x="1576" y="1278"/>
                    </a:lnTo>
                    <a:cubicBezTo>
                      <a:pt x="1639" y="1341"/>
                      <a:pt x="1733" y="1373"/>
                      <a:pt x="1824" y="1373"/>
                    </a:cubicBezTo>
                    <a:cubicBezTo>
                      <a:pt x="1914" y="1373"/>
                      <a:pt x="2001" y="1341"/>
                      <a:pt x="2048" y="1278"/>
                    </a:cubicBezTo>
                    <a:cubicBezTo>
                      <a:pt x="2174" y="1184"/>
                      <a:pt x="2174" y="931"/>
                      <a:pt x="2048" y="805"/>
                    </a:cubicBezTo>
                    <a:lnTo>
                      <a:pt x="1355" y="112"/>
                    </a:lnTo>
                    <a:cubicBezTo>
                      <a:pt x="1292" y="81"/>
                      <a:pt x="1261" y="81"/>
                      <a:pt x="1229" y="18"/>
                    </a:cubicBezTo>
                    <a:cubicBezTo>
                      <a:pt x="1187" y="7"/>
                      <a:pt x="1142" y="0"/>
                      <a:pt x="1095"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7" name="Google Shape;197;p6"/>
              <p:cNvSpPr/>
              <p:nvPr/>
            </p:nvSpPr>
            <p:spPr>
              <a:xfrm>
                <a:off x="2219775" y="3375350"/>
                <a:ext cx="89025" cy="85875"/>
              </a:xfrm>
              <a:custGeom>
                <a:rect b="b" l="l" r="r" t="t"/>
                <a:pathLst>
                  <a:path extrusionOk="0" h="3435" w="3561">
                    <a:moveTo>
                      <a:pt x="1796" y="0"/>
                    </a:moveTo>
                    <a:cubicBezTo>
                      <a:pt x="788" y="0"/>
                      <a:pt x="0" y="788"/>
                      <a:pt x="0" y="1733"/>
                    </a:cubicBezTo>
                    <a:cubicBezTo>
                      <a:pt x="0" y="2647"/>
                      <a:pt x="788" y="3434"/>
                      <a:pt x="1796" y="3434"/>
                    </a:cubicBezTo>
                    <a:cubicBezTo>
                      <a:pt x="2741" y="3434"/>
                      <a:pt x="3561" y="2647"/>
                      <a:pt x="3561" y="1733"/>
                    </a:cubicBezTo>
                    <a:cubicBezTo>
                      <a:pt x="3561" y="788"/>
                      <a:pt x="2773" y="0"/>
                      <a:pt x="179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8" name="Google Shape;198;p6"/>
              <p:cNvSpPr/>
              <p:nvPr/>
            </p:nvSpPr>
            <p:spPr>
              <a:xfrm>
                <a:off x="2037825" y="3339125"/>
                <a:ext cx="138650" cy="88225"/>
              </a:xfrm>
              <a:custGeom>
                <a:rect b="b" l="l" r="r" t="t"/>
                <a:pathLst>
                  <a:path extrusionOk="0" h="3529" w="5546">
                    <a:moveTo>
                      <a:pt x="1072" y="0"/>
                    </a:moveTo>
                    <a:cubicBezTo>
                      <a:pt x="442" y="536"/>
                      <a:pt x="32" y="1292"/>
                      <a:pt x="32" y="2143"/>
                    </a:cubicBezTo>
                    <a:lnTo>
                      <a:pt x="32" y="3182"/>
                    </a:lnTo>
                    <a:cubicBezTo>
                      <a:pt x="1" y="3371"/>
                      <a:pt x="158" y="3529"/>
                      <a:pt x="347" y="3529"/>
                    </a:cubicBezTo>
                    <a:lnTo>
                      <a:pt x="5199" y="3529"/>
                    </a:lnTo>
                    <a:cubicBezTo>
                      <a:pt x="5388" y="3529"/>
                      <a:pt x="5546" y="3371"/>
                      <a:pt x="5546" y="3182"/>
                    </a:cubicBezTo>
                    <a:lnTo>
                      <a:pt x="5546" y="2143"/>
                    </a:lnTo>
                    <a:cubicBezTo>
                      <a:pt x="5546" y="1292"/>
                      <a:pt x="5168" y="536"/>
                      <a:pt x="4538" y="0"/>
                    </a:cubicBezTo>
                    <a:cubicBezTo>
                      <a:pt x="4096" y="473"/>
                      <a:pt x="3466" y="756"/>
                      <a:pt x="2805" y="756"/>
                    </a:cubicBezTo>
                    <a:cubicBezTo>
                      <a:pt x="2143" y="756"/>
                      <a:pt x="1513" y="504"/>
                      <a:pt x="1072"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99" name="Google Shape;199;p6"/>
              <p:cNvSpPr/>
              <p:nvPr/>
            </p:nvSpPr>
            <p:spPr>
              <a:xfrm>
                <a:off x="2193775" y="3460400"/>
                <a:ext cx="140225" cy="89825"/>
              </a:xfrm>
              <a:custGeom>
                <a:rect b="b" l="l" r="r" t="t"/>
                <a:pathLst>
                  <a:path extrusionOk="0" h="3593" w="5609">
                    <a:moveTo>
                      <a:pt x="1009" y="1"/>
                    </a:moveTo>
                    <a:cubicBezTo>
                      <a:pt x="379" y="537"/>
                      <a:pt x="1" y="1261"/>
                      <a:pt x="1" y="2143"/>
                    </a:cubicBezTo>
                    <a:lnTo>
                      <a:pt x="1" y="3246"/>
                    </a:lnTo>
                    <a:cubicBezTo>
                      <a:pt x="1" y="3435"/>
                      <a:pt x="158" y="3592"/>
                      <a:pt x="347" y="3592"/>
                    </a:cubicBezTo>
                    <a:lnTo>
                      <a:pt x="5262" y="3592"/>
                    </a:lnTo>
                    <a:cubicBezTo>
                      <a:pt x="5451" y="3592"/>
                      <a:pt x="5609" y="3435"/>
                      <a:pt x="5609" y="3246"/>
                    </a:cubicBezTo>
                    <a:lnTo>
                      <a:pt x="5609" y="2143"/>
                    </a:lnTo>
                    <a:cubicBezTo>
                      <a:pt x="5577" y="1261"/>
                      <a:pt x="5199" y="537"/>
                      <a:pt x="4569" y="1"/>
                    </a:cubicBezTo>
                    <a:cubicBezTo>
                      <a:pt x="4128" y="474"/>
                      <a:pt x="3498" y="757"/>
                      <a:pt x="2773" y="757"/>
                    </a:cubicBezTo>
                    <a:cubicBezTo>
                      <a:pt x="2080" y="757"/>
                      <a:pt x="1450" y="474"/>
                      <a:pt x="1009"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grpSp>
        <p:nvGrpSpPr>
          <p:cNvPr id="200" name="Google Shape;200;p6"/>
          <p:cNvGrpSpPr/>
          <p:nvPr/>
        </p:nvGrpSpPr>
        <p:grpSpPr>
          <a:xfrm>
            <a:off x="9584682" y="1276151"/>
            <a:ext cx="1148585" cy="1091487"/>
            <a:chOff x="6360777" y="4252702"/>
            <a:chExt cx="1948736" cy="1948736"/>
          </a:xfrm>
        </p:grpSpPr>
        <p:sp>
          <p:nvSpPr>
            <p:cNvPr id="201" name="Google Shape;201;p6"/>
            <p:cNvSpPr/>
            <p:nvPr/>
          </p:nvSpPr>
          <p:spPr>
            <a:xfrm>
              <a:off x="6360777" y="4252702"/>
              <a:ext cx="1948736" cy="1948736"/>
            </a:xfrm>
            <a:prstGeom prst="ellipse">
              <a:avLst/>
            </a:prstGeom>
            <a:solidFill>
              <a:srgbClr val="7ED95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6"/>
            <p:cNvSpPr/>
            <p:nvPr/>
          </p:nvSpPr>
          <p:spPr>
            <a:xfrm>
              <a:off x="6579425" y="4655838"/>
              <a:ext cx="1522011" cy="1188888"/>
            </a:xfrm>
            <a:custGeom>
              <a:rect b="b" l="l" r="r" t="t"/>
              <a:pathLst>
                <a:path extrusionOk="0" h="9893" w="12665">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grpSp>
      <p:grpSp>
        <p:nvGrpSpPr>
          <p:cNvPr id="203" name="Google Shape;203;p6"/>
          <p:cNvGrpSpPr/>
          <p:nvPr/>
        </p:nvGrpSpPr>
        <p:grpSpPr>
          <a:xfrm>
            <a:off x="473544" y="2960869"/>
            <a:ext cx="3461797" cy="3120774"/>
            <a:chOff x="857575" y="2960866"/>
            <a:chExt cx="3077700" cy="2242902"/>
          </a:xfrm>
        </p:grpSpPr>
        <p:sp>
          <p:nvSpPr>
            <p:cNvPr id="204" name="Google Shape;204;p6"/>
            <p:cNvSpPr txBox="1"/>
            <p:nvPr/>
          </p:nvSpPr>
          <p:spPr>
            <a:xfrm>
              <a:off x="1094685" y="2960866"/>
              <a:ext cx="2358300" cy="508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0CC0DF"/>
                  </a:solidFill>
                  <a:latin typeface="Roboto"/>
                  <a:ea typeface="Roboto"/>
                  <a:cs typeface="Roboto"/>
                  <a:sym typeface="Roboto"/>
                </a:rPr>
                <a:t>Reduces Property Taxes for All</a:t>
              </a:r>
              <a:endParaRPr/>
            </a:p>
          </p:txBody>
        </p:sp>
        <p:sp>
          <p:nvSpPr>
            <p:cNvPr id="205" name="Google Shape;205;p6"/>
            <p:cNvSpPr txBox="1"/>
            <p:nvPr/>
          </p:nvSpPr>
          <p:spPr>
            <a:xfrm>
              <a:off x="857575" y="3544468"/>
              <a:ext cx="3077700" cy="1659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200"/>
                <a:buFont typeface="Roboto"/>
                <a:buNone/>
              </a:pPr>
              <a:r>
                <a:rPr lang="en-US" sz="1800">
                  <a:solidFill>
                    <a:schemeClr val="dk1"/>
                  </a:solidFill>
                  <a:latin typeface="Roboto"/>
                  <a:ea typeface="Roboto"/>
                  <a:cs typeface="Roboto"/>
                  <a:sym typeface="Roboto"/>
                </a:rPr>
                <a:t>HH reduces assessment rates for all properties–residential, commercial, agriculture, etc. Residential goes from 7.2% to 6.7% and commercial goes from 29% to 25.9%. It also provides a $50,000 deduction for homeowners.</a:t>
              </a:r>
              <a:endParaRPr sz="1800"/>
            </a:p>
          </p:txBody>
        </p:sp>
      </p:grpSp>
      <p:grpSp>
        <p:nvGrpSpPr>
          <p:cNvPr id="206" name="Google Shape;206;p6"/>
          <p:cNvGrpSpPr/>
          <p:nvPr/>
        </p:nvGrpSpPr>
        <p:grpSpPr>
          <a:xfrm>
            <a:off x="4281618" y="2874790"/>
            <a:ext cx="3719566" cy="3013388"/>
            <a:chOff x="4672723" y="2874829"/>
            <a:chExt cx="2602369" cy="3013388"/>
          </a:xfrm>
        </p:grpSpPr>
        <p:sp>
          <p:nvSpPr>
            <p:cNvPr id="207" name="Google Shape;207;p6"/>
            <p:cNvSpPr txBox="1"/>
            <p:nvPr/>
          </p:nvSpPr>
          <p:spPr>
            <a:xfrm>
              <a:off x="4916792" y="2874828"/>
              <a:ext cx="23583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FFBD59"/>
                  </a:solidFill>
                  <a:latin typeface="Roboto"/>
                  <a:ea typeface="Roboto"/>
                  <a:cs typeface="Roboto"/>
                  <a:sym typeface="Roboto"/>
                </a:rPr>
                <a:t>Targeted Relief for Seniors &amp; Renters</a:t>
              </a:r>
              <a:endParaRPr/>
            </a:p>
          </p:txBody>
        </p:sp>
        <p:sp>
          <p:nvSpPr>
            <p:cNvPr id="208" name="Google Shape;208;p6"/>
            <p:cNvSpPr txBox="1"/>
            <p:nvPr/>
          </p:nvSpPr>
          <p:spPr>
            <a:xfrm>
              <a:off x="4672723" y="3856316"/>
              <a:ext cx="2530800" cy="2031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200"/>
                <a:buFont typeface="Roboto"/>
                <a:buNone/>
              </a:pPr>
              <a:r>
                <a:rPr lang="en-US" sz="1800">
                  <a:solidFill>
                    <a:schemeClr val="dk1"/>
                  </a:solidFill>
                  <a:latin typeface="Roboto"/>
                  <a:ea typeface="Roboto"/>
                  <a:cs typeface="Roboto"/>
                  <a:sym typeface="Roboto"/>
                </a:rPr>
                <a:t>HH allows seniors who are eligible for the senior homestead exemption to move and continue receiving the same tax savings. </a:t>
              </a:r>
              <a:endParaRPr sz="2000"/>
            </a:p>
            <a:p>
              <a:pPr indent="0" lvl="0" marL="0" marR="0" rtl="0" algn="just">
                <a:spcBef>
                  <a:spcPts val="0"/>
                </a:spcBef>
                <a:spcAft>
                  <a:spcPts val="0"/>
                </a:spcAft>
                <a:buClr>
                  <a:schemeClr val="dk1"/>
                </a:buClr>
                <a:buSzPts val="1200"/>
                <a:buFont typeface="Calibri"/>
                <a:buNone/>
              </a:pPr>
              <a:r>
                <a:t/>
              </a:r>
              <a:endParaRPr sz="1800">
                <a:solidFill>
                  <a:schemeClr val="dk1"/>
                </a:solidFill>
                <a:latin typeface="Roboto"/>
                <a:ea typeface="Roboto"/>
                <a:cs typeface="Roboto"/>
                <a:sym typeface="Roboto"/>
              </a:endParaRPr>
            </a:p>
            <a:p>
              <a:pPr indent="0" lvl="0" marL="0" marR="0" rtl="0" algn="just">
                <a:spcBef>
                  <a:spcPts val="0"/>
                </a:spcBef>
                <a:spcAft>
                  <a:spcPts val="0"/>
                </a:spcAft>
                <a:buClr>
                  <a:schemeClr val="dk1"/>
                </a:buClr>
                <a:buSzPts val="1200"/>
                <a:buFont typeface="Roboto"/>
                <a:buNone/>
              </a:pPr>
              <a:r>
                <a:rPr lang="en-US" sz="1800">
                  <a:solidFill>
                    <a:schemeClr val="dk1"/>
                  </a:solidFill>
                  <a:latin typeface="Roboto"/>
                  <a:ea typeface="Roboto"/>
                  <a:cs typeface="Roboto"/>
                  <a:sym typeface="Roboto"/>
                </a:rPr>
                <a:t>HH also dedicates $20 million each year to for rental assistance.</a:t>
              </a:r>
              <a:endParaRPr sz="2000"/>
            </a:p>
          </p:txBody>
        </p:sp>
      </p:grpSp>
      <p:grpSp>
        <p:nvGrpSpPr>
          <p:cNvPr id="209" name="Google Shape;209;p6"/>
          <p:cNvGrpSpPr/>
          <p:nvPr/>
        </p:nvGrpSpPr>
        <p:grpSpPr>
          <a:xfrm>
            <a:off x="8347441" y="2960741"/>
            <a:ext cx="3616847" cy="3517518"/>
            <a:chOff x="8502028" y="3610651"/>
            <a:chExt cx="2832300" cy="2672886"/>
          </a:xfrm>
        </p:grpSpPr>
        <p:sp>
          <p:nvSpPr>
            <p:cNvPr id="210" name="Google Shape;210;p6"/>
            <p:cNvSpPr txBox="1"/>
            <p:nvPr/>
          </p:nvSpPr>
          <p:spPr>
            <a:xfrm>
              <a:off x="8739125" y="3610651"/>
              <a:ext cx="2358300" cy="53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000">
                  <a:solidFill>
                    <a:srgbClr val="7ED957"/>
                  </a:solidFill>
                  <a:latin typeface="Roboto"/>
                  <a:ea typeface="Roboto"/>
                  <a:cs typeface="Roboto"/>
                  <a:sym typeface="Roboto"/>
                </a:rPr>
                <a:t>Cap Future Tax Increases</a:t>
              </a:r>
              <a:endParaRPr/>
            </a:p>
          </p:txBody>
        </p:sp>
        <p:sp>
          <p:nvSpPr>
            <p:cNvPr id="211" name="Google Shape;211;p6"/>
            <p:cNvSpPr txBox="1"/>
            <p:nvPr/>
          </p:nvSpPr>
          <p:spPr>
            <a:xfrm>
              <a:off x="8502028" y="4318537"/>
              <a:ext cx="2832300" cy="19650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dk1"/>
                </a:buClr>
                <a:buSzPts val="1200"/>
                <a:buFont typeface="Roboto"/>
                <a:buNone/>
              </a:pPr>
              <a:r>
                <a:rPr lang="en-US" sz="1800">
                  <a:solidFill>
                    <a:schemeClr val="dk1"/>
                  </a:solidFill>
                  <a:latin typeface="Roboto"/>
                  <a:ea typeface="Roboto"/>
                  <a:cs typeface="Roboto"/>
                  <a:sym typeface="Roboto"/>
                </a:rPr>
                <a:t>HH implements a property tax growth cap, which limits future property tax increases. If revenues are projected to exceed the rate of inflation, the district must reduce its tax rates. If they want to retain any of the surplus revenue, they must conduct a public process to do so.</a:t>
              </a:r>
              <a:endParaRPr sz="2000"/>
            </a:p>
          </p:txBody>
        </p:sp>
      </p:grpSp>
      <p:sp>
        <p:nvSpPr>
          <p:cNvPr id="212" name="Google Shape;212;p6"/>
          <p:cNvSpPr txBox="1"/>
          <p:nvPr/>
        </p:nvSpPr>
        <p:spPr>
          <a:xfrm>
            <a:off x="3494314" y="-1632857"/>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9020"/>
          </a:srgbClr>
        </a:solidFill>
      </p:bgPr>
    </p:bg>
    <p:spTree>
      <p:nvGrpSpPr>
        <p:cNvPr id="217" name="Shape 217"/>
        <p:cNvGrpSpPr/>
        <p:nvPr/>
      </p:nvGrpSpPr>
      <p:grpSpPr>
        <a:xfrm>
          <a:off x="0" y="0"/>
          <a:ext cx="0" cy="0"/>
          <a:chOff x="0" y="0"/>
          <a:chExt cx="0" cy="0"/>
        </a:xfrm>
      </p:grpSpPr>
      <p:sp>
        <p:nvSpPr>
          <p:cNvPr id="218" name="Google Shape;218;p8"/>
          <p:cNvSpPr txBox="1"/>
          <p:nvPr/>
        </p:nvSpPr>
        <p:spPr>
          <a:xfrm>
            <a:off x="120555" y="388020"/>
            <a:ext cx="5975400" cy="1140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000"/>
              <a:buFont typeface="Roboto"/>
              <a:buNone/>
            </a:pPr>
            <a:r>
              <a:rPr lang="en-US" sz="3000">
                <a:solidFill>
                  <a:schemeClr val="dk1"/>
                </a:solidFill>
                <a:latin typeface="Roboto"/>
                <a:ea typeface="Roboto"/>
                <a:cs typeface="Roboto"/>
                <a:sym typeface="Roboto"/>
              </a:rPr>
              <a:t>Prop HH – </a:t>
            </a:r>
            <a:endParaRPr/>
          </a:p>
          <a:p>
            <a:pPr indent="0" lvl="0" marL="0" marR="0" rtl="0" algn="l">
              <a:lnSpc>
                <a:spcPct val="90000"/>
              </a:lnSpc>
              <a:spcBef>
                <a:spcPts val="0"/>
              </a:spcBef>
              <a:spcAft>
                <a:spcPts val="0"/>
              </a:spcAft>
              <a:buClr>
                <a:schemeClr val="dk1"/>
              </a:buClr>
              <a:buSzPts val="4000"/>
              <a:buFont typeface="Roboto"/>
              <a:buNone/>
            </a:pPr>
            <a:r>
              <a:rPr lang="en-US" sz="4000">
                <a:solidFill>
                  <a:schemeClr val="dk1"/>
                </a:solidFill>
                <a:latin typeface="Roboto"/>
                <a:ea typeface="Roboto"/>
                <a:cs typeface="Roboto"/>
                <a:sym typeface="Roboto"/>
              </a:rPr>
              <a:t>Savings for Homeowners</a:t>
            </a:r>
            <a:endParaRPr/>
          </a:p>
        </p:txBody>
      </p:sp>
      <p:pic>
        <p:nvPicPr>
          <p:cNvPr descr="A person carrying two children&#10;&#10;Description automatically generated" id="219" name="Google Shape;219;p8"/>
          <p:cNvPicPr preferRelativeResize="0"/>
          <p:nvPr/>
        </p:nvPicPr>
        <p:blipFill rotWithShape="1">
          <a:blip r:embed="rId3">
            <a:alphaModFix/>
          </a:blip>
          <a:srcRect b="0" l="22696" r="16535" t="0"/>
          <a:stretch/>
        </p:blipFill>
        <p:spPr>
          <a:xfrm>
            <a:off x="6096000" y="216568"/>
            <a:ext cx="5853741" cy="6424862"/>
          </a:xfrm>
          <a:prstGeom prst="rect">
            <a:avLst/>
          </a:prstGeom>
          <a:noFill/>
          <a:ln>
            <a:noFill/>
          </a:ln>
          <a:effectLst>
            <a:outerShdw blurRad="50800" rotWithShape="0" algn="tl" dir="2700000" dist="38100">
              <a:srgbClr val="000000">
                <a:alpha val="40000"/>
              </a:srgbClr>
            </a:outerShdw>
          </a:effectLst>
        </p:spPr>
      </p:pic>
      <p:sp>
        <p:nvSpPr>
          <p:cNvPr id="220" name="Google Shape;220;p8"/>
          <p:cNvSpPr txBox="1"/>
          <p:nvPr/>
        </p:nvSpPr>
        <p:spPr>
          <a:xfrm>
            <a:off x="120555" y="1742003"/>
            <a:ext cx="5853600" cy="34779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Reduces the residential assessment rate for all homes</a:t>
            </a:r>
            <a:endParaRPr/>
          </a:p>
          <a:p>
            <a:pPr indent="0" lvl="0" marL="0" marR="0" rtl="0" algn="l">
              <a:spcBef>
                <a:spcPts val="0"/>
              </a:spcBef>
              <a:spcAft>
                <a:spcPts val="0"/>
              </a:spcAft>
              <a:buNone/>
            </a:pPr>
            <a:r>
              <a:t/>
            </a:r>
            <a:endParaRPr sz="2000">
              <a:solidFill>
                <a:schemeClr val="dk1"/>
              </a:solidFill>
              <a:latin typeface="Roboto"/>
              <a:ea typeface="Roboto"/>
              <a:cs typeface="Roboto"/>
              <a:sym typeface="Roboto"/>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Reduce the value of each home that is subject to tax by $50k in 2023 and $40k in 2024 for owner occupied homes and multi-family housing</a:t>
            </a:r>
            <a:endParaRPr/>
          </a:p>
          <a:p>
            <a:pPr indent="0" lvl="0" marL="0" marR="0" rtl="0" algn="l">
              <a:spcBef>
                <a:spcPts val="0"/>
              </a:spcBef>
              <a:spcAft>
                <a:spcPts val="0"/>
              </a:spcAft>
              <a:buNone/>
            </a:pPr>
            <a:r>
              <a:t/>
            </a:r>
            <a:endParaRPr sz="2000">
              <a:solidFill>
                <a:schemeClr val="dk1"/>
              </a:solidFill>
              <a:latin typeface="Roboto"/>
              <a:ea typeface="Roboto"/>
              <a:cs typeface="Roboto"/>
              <a:sym typeface="Roboto"/>
            </a:endParaRPr>
          </a:p>
          <a:p>
            <a:pPr indent="-285750" lvl="0" marL="285750" marR="0" rtl="0" algn="l">
              <a:spcBef>
                <a:spcPts val="0"/>
              </a:spcBef>
              <a:spcAft>
                <a:spcPts val="0"/>
              </a:spcAft>
              <a:buClr>
                <a:schemeClr val="dk1"/>
              </a:buClr>
              <a:buSzPts val="2000"/>
              <a:buFont typeface="Arial"/>
              <a:buChar char="•"/>
            </a:pPr>
            <a:r>
              <a:rPr lang="en-US" sz="2000">
                <a:solidFill>
                  <a:schemeClr val="dk1"/>
                </a:solidFill>
                <a:latin typeface="Roboto"/>
                <a:ea typeface="Roboto"/>
                <a:cs typeface="Roboto"/>
                <a:sym typeface="Roboto"/>
              </a:rPr>
              <a:t>The average homeowner will save </a:t>
            </a:r>
            <a:r>
              <a:rPr b="1" lang="en-US" sz="2000">
                <a:solidFill>
                  <a:schemeClr val="dk1"/>
                </a:solidFill>
                <a:latin typeface="Roboto"/>
                <a:ea typeface="Roboto"/>
                <a:cs typeface="Roboto"/>
                <a:sym typeface="Roboto"/>
              </a:rPr>
              <a:t>$1,078 </a:t>
            </a:r>
            <a:r>
              <a:rPr lang="en-US" sz="2000">
                <a:solidFill>
                  <a:schemeClr val="dk1"/>
                </a:solidFill>
                <a:latin typeface="Roboto"/>
                <a:ea typeface="Roboto"/>
                <a:cs typeface="Roboto"/>
                <a:sym typeface="Roboto"/>
              </a:rPr>
              <a:t>over two years (2023 and 2024) and </a:t>
            </a:r>
            <a:r>
              <a:rPr b="1" lang="en-US" sz="2000">
                <a:solidFill>
                  <a:schemeClr val="dk1"/>
                </a:solidFill>
                <a:latin typeface="Roboto"/>
                <a:ea typeface="Roboto"/>
                <a:cs typeface="Roboto"/>
                <a:sym typeface="Roboto"/>
              </a:rPr>
              <a:t>$3,241 </a:t>
            </a:r>
            <a:r>
              <a:rPr lang="en-US" sz="2000">
                <a:solidFill>
                  <a:schemeClr val="dk1"/>
                </a:solidFill>
                <a:latin typeface="Roboto"/>
                <a:ea typeface="Roboto"/>
                <a:cs typeface="Roboto"/>
                <a:sym typeface="Roboto"/>
              </a:rPr>
              <a:t>over five years (2023-2027)</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8630"/>
          </a:srgbClr>
        </a:solidFill>
      </p:bgPr>
    </p:bg>
    <p:spTree>
      <p:nvGrpSpPr>
        <p:cNvPr id="224" name="Shape 224"/>
        <p:cNvGrpSpPr/>
        <p:nvPr/>
      </p:nvGrpSpPr>
      <p:grpSpPr>
        <a:xfrm>
          <a:off x="0" y="0"/>
          <a:ext cx="0" cy="0"/>
          <a:chOff x="0" y="0"/>
          <a:chExt cx="0" cy="0"/>
        </a:xfrm>
      </p:grpSpPr>
      <p:pic>
        <p:nvPicPr>
          <p:cNvPr descr="A white picket fence in front of a house&#10;&#10;Description automatically generated" id="225" name="Google Shape;225;p9"/>
          <p:cNvPicPr preferRelativeResize="0"/>
          <p:nvPr/>
        </p:nvPicPr>
        <p:blipFill rotWithShape="1">
          <a:blip r:embed="rId3">
            <a:alphaModFix/>
          </a:blip>
          <a:srcRect b="15654" l="0" r="0" t="0"/>
          <a:stretch/>
        </p:blipFill>
        <p:spPr>
          <a:xfrm>
            <a:off x="-3111" y="1"/>
            <a:ext cx="12195111" cy="6858001"/>
          </a:xfrm>
          <a:prstGeom prst="rect">
            <a:avLst/>
          </a:prstGeom>
          <a:noFill/>
          <a:ln>
            <a:noFill/>
          </a:ln>
        </p:spPr>
      </p:pic>
      <p:sp>
        <p:nvSpPr>
          <p:cNvPr id="226" name="Google Shape;226;p9"/>
          <p:cNvSpPr/>
          <p:nvPr/>
        </p:nvSpPr>
        <p:spPr>
          <a:xfrm>
            <a:off x="1036982" y="667164"/>
            <a:ext cx="10118100" cy="5523600"/>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9"/>
          <p:cNvSpPr txBox="1"/>
          <p:nvPr/>
        </p:nvSpPr>
        <p:spPr>
          <a:xfrm>
            <a:off x="1036981" y="797425"/>
            <a:ext cx="10118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chemeClr val="dk1"/>
              </a:buClr>
              <a:buSzPts val="4400"/>
              <a:buFont typeface="Roboto"/>
              <a:buNone/>
            </a:pPr>
            <a:r>
              <a:rPr lang="en-US" sz="4400">
                <a:solidFill>
                  <a:schemeClr val="dk1"/>
                </a:solidFill>
                <a:latin typeface="Roboto"/>
                <a:ea typeface="Roboto"/>
                <a:cs typeface="Roboto"/>
                <a:sym typeface="Roboto"/>
              </a:rPr>
              <a:t>Examples of Homeowner Savings</a:t>
            </a:r>
            <a:endParaRPr/>
          </a:p>
        </p:txBody>
      </p:sp>
      <p:graphicFrame>
        <p:nvGraphicFramePr>
          <p:cNvPr id="228" name="Google Shape;228;p9"/>
          <p:cNvGraphicFramePr/>
          <p:nvPr/>
        </p:nvGraphicFramePr>
        <p:xfrm>
          <a:off x="2358881" y="1822095"/>
          <a:ext cx="3000000" cy="3000000"/>
        </p:xfrm>
        <a:graphic>
          <a:graphicData uri="http://schemas.openxmlformats.org/drawingml/2006/table">
            <a:tbl>
              <a:tblPr>
                <a:noFill/>
                <a:tableStyleId>{8CBABDD7-E4E8-41E2-8EE5-A1D8E1DD79E5}</a:tableStyleId>
              </a:tblPr>
              <a:tblGrid>
                <a:gridCol w="3596600"/>
                <a:gridCol w="3877625"/>
              </a:tblGrid>
              <a:tr h="566175">
                <a:tc>
                  <a:txBody>
                    <a:bodyPr/>
                    <a:lstStyle/>
                    <a:p>
                      <a:pPr indent="0" lvl="0" marL="0" marR="0" rtl="0" algn="ctr">
                        <a:lnSpc>
                          <a:spcPct val="115000"/>
                        </a:lnSpc>
                        <a:spcBef>
                          <a:spcPts val="0"/>
                        </a:spcBef>
                        <a:spcAft>
                          <a:spcPts val="0"/>
                        </a:spcAft>
                        <a:buClr>
                          <a:srgbClr val="FFFFFF"/>
                        </a:buClr>
                        <a:buSzPts val="1500"/>
                        <a:buFont typeface="Roboto"/>
                        <a:buNone/>
                      </a:pPr>
                      <a:r>
                        <a:rPr b="1" lang="en-US" sz="1500" u="none" cap="none" strike="noStrike">
                          <a:solidFill>
                            <a:srgbClr val="FFFFFF"/>
                          </a:solidFill>
                          <a:latin typeface="Roboto"/>
                          <a:ea typeface="Roboto"/>
                          <a:cs typeface="Roboto"/>
                          <a:sym typeface="Roboto"/>
                        </a:rPr>
                        <a:t>PRIMARY RESIDENTIAL PROPERTY ACTUAL VALUE</a:t>
                      </a:r>
                      <a:endParaRPr sz="1600" u="none" cap="none" strike="noStrike">
                        <a:latin typeface="Roboto"/>
                        <a:ea typeface="Roboto"/>
                        <a:cs typeface="Roboto"/>
                        <a:sym typeface="Roboto"/>
                      </a:endParaRPr>
                    </a:p>
                  </a:txBody>
                  <a:tcPr marT="34000" marB="34000" marR="34000" marL="34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c>
                  <a:txBody>
                    <a:bodyPr/>
                    <a:lstStyle/>
                    <a:p>
                      <a:pPr indent="0" lvl="0" marL="0" marR="0" rtl="0" algn="ctr">
                        <a:lnSpc>
                          <a:spcPct val="115000"/>
                        </a:lnSpc>
                        <a:spcBef>
                          <a:spcPts val="0"/>
                        </a:spcBef>
                        <a:spcAft>
                          <a:spcPts val="0"/>
                        </a:spcAft>
                        <a:buClr>
                          <a:srgbClr val="FFFFFF"/>
                        </a:buClr>
                        <a:buSzPts val="1500"/>
                        <a:buFont typeface="Roboto"/>
                        <a:buNone/>
                      </a:pPr>
                      <a:r>
                        <a:rPr b="1" lang="en-US" sz="1500" u="none" cap="none" strike="noStrike">
                          <a:solidFill>
                            <a:srgbClr val="FFFFFF"/>
                          </a:solidFill>
                          <a:latin typeface="Roboto"/>
                          <a:ea typeface="Roboto"/>
                          <a:cs typeface="Roboto"/>
                          <a:sym typeface="Roboto"/>
                        </a:rPr>
                        <a:t>ESTIMATED TOTAL SAVINGS IN CURRENT ASSESSMENT CYCLE* (2023-2024)</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7376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$300,000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$673</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$500,000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$864</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$750,000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$1,103</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$1,000,000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$1,342</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$1,500,000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$1,821</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439700">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$5,000,000</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ctr">
                        <a:lnSpc>
                          <a:spcPct val="115000"/>
                        </a:lnSpc>
                        <a:spcBef>
                          <a:spcPts val="0"/>
                        </a:spcBef>
                        <a:spcAft>
                          <a:spcPts val="0"/>
                        </a:spcAft>
                        <a:buClr>
                          <a:schemeClr val="dk1"/>
                        </a:buClr>
                        <a:buSzPts val="1700"/>
                        <a:buFont typeface="Roboto"/>
                        <a:buNone/>
                      </a:pPr>
                      <a:r>
                        <a:rPr lang="en-US" sz="1700" u="none" cap="none" strike="noStrike">
                          <a:latin typeface="Roboto"/>
                          <a:ea typeface="Roboto"/>
                          <a:cs typeface="Roboto"/>
                          <a:sym typeface="Roboto"/>
                        </a:rPr>
                        <a:t>$5,168</a:t>
                      </a:r>
                      <a:endParaRPr sz="1600" u="none" cap="none" strike="noStrike">
                        <a:latin typeface="Roboto"/>
                        <a:ea typeface="Roboto"/>
                        <a:cs typeface="Roboto"/>
                        <a:sym typeface="Roboto"/>
                      </a:endParaRPr>
                    </a:p>
                  </a:txBody>
                  <a:tcPr marT="34000" marB="34000" marR="34000" marL="3400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
        <p:nvSpPr>
          <p:cNvPr id="229" name="Google Shape;229;p9"/>
          <p:cNvSpPr txBox="1"/>
          <p:nvPr/>
        </p:nvSpPr>
        <p:spPr>
          <a:xfrm>
            <a:off x="2358881" y="5105153"/>
            <a:ext cx="7474200" cy="554100"/>
          </a:xfrm>
          <a:prstGeom prst="rect">
            <a:avLst/>
          </a:prstGeom>
          <a:noFill/>
          <a:ln>
            <a:noFill/>
          </a:ln>
        </p:spPr>
        <p:txBody>
          <a:bodyPr anchorCtr="0" anchor="ctr" bIns="91425" lIns="91425" spcFirstLastPara="1" rIns="91425" wrap="square" tIns="91425">
            <a:spAutoFit/>
          </a:bodyPr>
          <a:lstStyle/>
          <a:p>
            <a:pPr indent="0" lvl="0" marL="0" marR="0" rtl="0" algn="l">
              <a:spcBef>
                <a:spcPts val="0"/>
              </a:spcBef>
              <a:spcAft>
                <a:spcPts val="0"/>
              </a:spcAft>
              <a:buClr>
                <a:srgbClr val="1F1F1F"/>
              </a:buClr>
              <a:buSzPts val="1200"/>
              <a:buFont typeface="Calibri"/>
              <a:buNone/>
            </a:pPr>
            <a:r>
              <a:rPr lang="en-US" sz="1200">
                <a:solidFill>
                  <a:srgbClr val="1F1F1F"/>
                </a:solidFill>
                <a:latin typeface="Calibri"/>
                <a:ea typeface="Calibri"/>
                <a:cs typeface="Calibri"/>
                <a:sym typeface="Calibri"/>
              </a:rPr>
              <a:t>*These estimates assume a starting statewide average mill levy of 83 mills, and include a reduced statewide average mill levy of 78 as a result of the local property tax growth cap. </a:t>
            </a:r>
            <a:endParaRPr sz="12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9020"/>
          </a:srgbClr>
        </a:solidFill>
      </p:bgPr>
    </p:bg>
    <p:spTree>
      <p:nvGrpSpPr>
        <p:cNvPr id="233" name="Shape 233"/>
        <p:cNvGrpSpPr/>
        <p:nvPr/>
      </p:nvGrpSpPr>
      <p:grpSpPr>
        <a:xfrm>
          <a:off x="0" y="0"/>
          <a:ext cx="0" cy="0"/>
          <a:chOff x="0" y="0"/>
          <a:chExt cx="0" cy="0"/>
        </a:xfrm>
      </p:grpSpPr>
      <p:sp>
        <p:nvSpPr>
          <p:cNvPr id="234" name="Google Shape;234;p10"/>
          <p:cNvSpPr txBox="1"/>
          <p:nvPr/>
        </p:nvSpPr>
        <p:spPr>
          <a:xfrm>
            <a:off x="120555" y="388020"/>
            <a:ext cx="5975400" cy="1140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000"/>
              <a:buFont typeface="Roboto"/>
              <a:buNone/>
            </a:pPr>
            <a:r>
              <a:rPr lang="en-US" sz="3000">
                <a:solidFill>
                  <a:schemeClr val="dk1"/>
                </a:solidFill>
                <a:latin typeface="Roboto"/>
                <a:ea typeface="Roboto"/>
                <a:cs typeface="Roboto"/>
                <a:sym typeface="Roboto"/>
              </a:rPr>
              <a:t>Prop HH – </a:t>
            </a:r>
            <a:endParaRPr/>
          </a:p>
          <a:p>
            <a:pPr indent="0" lvl="0" marL="0" marR="0" rtl="0" algn="l">
              <a:lnSpc>
                <a:spcPct val="90000"/>
              </a:lnSpc>
              <a:spcBef>
                <a:spcPts val="0"/>
              </a:spcBef>
              <a:spcAft>
                <a:spcPts val="0"/>
              </a:spcAft>
              <a:buClr>
                <a:schemeClr val="dk1"/>
              </a:buClr>
              <a:buSzPts val="4000"/>
              <a:buFont typeface="Roboto"/>
              <a:buNone/>
            </a:pPr>
            <a:r>
              <a:rPr lang="en-US" sz="4000">
                <a:solidFill>
                  <a:schemeClr val="dk1"/>
                </a:solidFill>
                <a:latin typeface="Roboto"/>
                <a:ea typeface="Roboto"/>
                <a:cs typeface="Roboto"/>
                <a:sym typeface="Roboto"/>
              </a:rPr>
              <a:t>Savings for Seniors</a:t>
            </a:r>
            <a:endParaRPr/>
          </a:p>
        </p:txBody>
      </p:sp>
      <p:sp>
        <p:nvSpPr>
          <p:cNvPr id="235" name="Google Shape;235;p10"/>
          <p:cNvSpPr txBox="1"/>
          <p:nvPr/>
        </p:nvSpPr>
        <p:spPr>
          <a:xfrm>
            <a:off x="120556" y="1643059"/>
            <a:ext cx="5853600" cy="48486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15000"/>
              </a:lnSpc>
              <a:spcBef>
                <a:spcPts val="0"/>
              </a:spcBef>
              <a:spcAft>
                <a:spcPts val="0"/>
              </a:spcAft>
              <a:buClr>
                <a:schemeClr val="dk1"/>
              </a:buClr>
              <a:buSzPts val="1600"/>
              <a:buFont typeface="Arial"/>
              <a:buChar char="●"/>
            </a:pPr>
            <a:r>
              <a:rPr lang="en-US" sz="1800">
                <a:solidFill>
                  <a:schemeClr val="dk1"/>
                </a:solidFill>
                <a:latin typeface="Roboto"/>
                <a:ea typeface="Roboto"/>
                <a:cs typeface="Roboto"/>
                <a:sym typeface="Roboto"/>
              </a:rPr>
              <a:t>Prop HH will allow seniors to take the additional reduction of $50k in 2023 ($40k in future years) </a:t>
            </a:r>
            <a:r>
              <a:rPr b="1" lang="en-US" sz="1800">
                <a:solidFill>
                  <a:schemeClr val="dk1"/>
                </a:solidFill>
                <a:latin typeface="Roboto"/>
                <a:ea typeface="Roboto"/>
                <a:cs typeface="Roboto"/>
                <a:sym typeface="Roboto"/>
              </a:rPr>
              <a:t>in addition to</a:t>
            </a:r>
            <a:r>
              <a:rPr lang="en-US" sz="1800">
                <a:solidFill>
                  <a:schemeClr val="dk1"/>
                </a:solidFill>
                <a:latin typeface="Roboto"/>
                <a:ea typeface="Roboto"/>
                <a:cs typeface="Roboto"/>
                <a:sym typeface="Roboto"/>
              </a:rPr>
              <a:t> the $100k senior homestead exemption.</a:t>
            </a:r>
            <a:endParaRPr/>
          </a:p>
          <a:p>
            <a:pPr indent="0" lvl="0" marL="457200" marR="0" rtl="0" algn="l">
              <a:lnSpc>
                <a:spcPct val="115000"/>
              </a:lnSpc>
              <a:spcBef>
                <a:spcPts val="0"/>
              </a:spcBef>
              <a:spcAft>
                <a:spcPts val="0"/>
              </a:spcAft>
              <a:buClr>
                <a:schemeClr val="dk1"/>
              </a:buClr>
              <a:buSzPts val="1800"/>
              <a:buFont typeface="Arial"/>
              <a:buNone/>
            </a:pPr>
            <a:r>
              <a:rPr lang="en-US" sz="1800">
                <a:solidFill>
                  <a:schemeClr val="dk1"/>
                </a:solidFill>
                <a:latin typeface="Roboto"/>
                <a:ea typeface="Roboto"/>
                <a:cs typeface="Roboto"/>
                <a:sym typeface="Roboto"/>
              </a:rPr>
              <a:t>  </a:t>
            </a:r>
            <a:endParaRPr/>
          </a:p>
          <a:p>
            <a:pPr indent="-330200" lvl="0" marL="457200" marR="0" rtl="0" algn="l">
              <a:lnSpc>
                <a:spcPct val="115000"/>
              </a:lnSpc>
              <a:spcBef>
                <a:spcPts val="0"/>
              </a:spcBef>
              <a:spcAft>
                <a:spcPts val="0"/>
              </a:spcAft>
              <a:buClr>
                <a:schemeClr val="dk1"/>
              </a:buClr>
              <a:buSzPts val="1600"/>
              <a:buFont typeface="Arial"/>
              <a:buChar char="●"/>
            </a:pPr>
            <a:r>
              <a:rPr lang="en-US" sz="1800">
                <a:solidFill>
                  <a:schemeClr val="dk1"/>
                </a:solidFill>
                <a:latin typeface="Roboto"/>
                <a:ea typeface="Roboto"/>
                <a:cs typeface="Roboto"/>
                <a:sym typeface="Roboto"/>
              </a:rPr>
              <a:t>Prop HH will also allow seniors to claim the full benefit of the senior  homestead </a:t>
            </a:r>
            <a:r>
              <a:rPr b="1" lang="en-US" sz="1800">
                <a:solidFill>
                  <a:schemeClr val="dk1"/>
                </a:solidFill>
                <a:latin typeface="Roboto"/>
                <a:ea typeface="Roboto"/>
                <a:cs typeface="Roboto"/>
                <a:sym typeface="Roboto"/>
              </a:rPr>
              <a:t>even if they move or already moved and lost eligibility,</a:t>
            </a:r>
            <a:r>
              <a:rPr lang="en-US" sz="1800">
                <a:solidFill>
                  <a:schemeClr val="dk1"/>
                </a:solidFill>
                <a:latin typeface="Roboto"/>
                <a:ea typeface="Roboto"/>
                <a:cs typeface="Roboto"/>
                <a:sym typeface="Roboto"/>
              </a:rPr>
              <a:t> in addition to the additional $50k reduction (for a total reduction of $150k in 2023).</a:t>
            </a:r>
            <a:endParaRPr/>
          </a:p>
          <a:p>
            <a:pPr indent="0" lvl="0" marL="457200" marR="0" rtl="0" algn="l">
              <a:lnSpc>
                <a:spcPct val="115000"/>
              </a:lnSpc>
              <a:spcBef>
                <a:spcPts val="0"/>
              </a:spcBef>
              <a:spcAft>
                <a:spcPts val="0"/>
              </a:spcAft>
              <a:buClr>
                <a:schemeClr val="dk1"/>
              </a:buClr>
              <a:buSzPts val="1800"/>
              <a:buFont typeface="Arial"/>
              <a:buNone/>
            </a:pPr>
            <a:r>
              <a:t/>
            </a:r>
            <a:endParaRPr sz="1800">
              <a:solidFill>
                <a:schemeClr val="dk1"/>
              </a:solidFill>
              <a:latin typeface="Roboto"/>
              <a:ea typeface="Roboto"/>
              <a:cs typeface="Roboto"/>
              <a:sym typeface="Roboto"/>
            </a:endParaRPr>
          </a:p>
          <a:p>
            <a:pPr indent="-330200" lvl="0" marL="457200" marR="0" rtl="0" algn="l">
              <a:lnSpc>
                <a:spcPct val="115000"/>
              </a:lnSpc>
              <a:spcBef>
                <a:spcPts val="0"/>
              </a:spcBef>
              <a:spcAft>
                <a:spcPts val="0"/>
              </a:spcAft>
              <a:buClr>
                <a:schemeClr val="dk1"/>
              </a:buClr>
              <a:buSzPts val="1600"/>
              <a:buFont typeface="Arial"/>
              <a:buChar char="●"/>
            </a:pPr>
            <a:r>
              <a:rPr lang="en-US" sz="1800">
                <a:solidFill>
                  <a:schemeClr val="dk1"/>
                </a:solidFill>
                <a:latin typeface="Roboto"/>
                <a:ea typeface="Roboto"/>
                <a:cs typeface="Roboto"/>
                <a:sym typeface="Roboto"/>
              </a:rPr>
              <a:t>The average senior homeowner will save </a:t>
            </a:r>
            <a:r>
              <a:rPr b="1" lang="en-US" sz="1800">
                <a:solidFill>
                  <a:schemeClr val="dk1"/>
                </a:solidFill>
                <a:latin typeface="Roboto"/>
                <a:ea typeface="Roboto"/>
                <a:cs typeface="Roboto"/>
                <a:sym typeface="Roboto"/>
              </a:rPr>
              <a:t>$1,065</a:t>
            </a:r>
            <a:r>
              <a:rPr lang="en-US" sz="1800">
                <a:solidFill>
                  <a:schemeClr val="dk1"/>
                </a:solidFill>
                <a:latin typeface="Roboto"/>
                <a:ea typeface="Roboto"/>
                <a:cs typeface="Roboto"/>
                <a:sym typeface="Roboto"/>
              </a:rPr>
              <a:t> over the next two years and a senior who previously lost their senior homestead exemption because they moved will save </a:t>
            </a:r>
            <a:r>
              <a:rPr b="1" lang="en-US" sz="1800">
                <a:solidFill>
                  <a:schemeClr val="dk1"/>
                </a:solidFill>
                <a:latin typeface="Roboto"/>
                <a:ea typeface="Roboto"/>
                <a:cs typeface="Roboto"/>
                <a:sym typeface="Roboto"/>
              </a:rPr>
              <a:t>$2,122</a:t>
            </a:r>
            <a:r>
              <a:rPr lang="en-US" sz="1800">
                <a:solidFill>
                  <a:schemeClr val="dk1"/>
                </a:solidFill>
                <a:latin typeface="Roboto"/>
                <a:ea typeface="Roboto"/>
                <a:cs typeface="Roboto"/>
                <a:sym typeface="Roboto"/>
              </a:rPr>
              <a:t>.</a:t>
            </a:r>
            <a:endParaRPr/>
          </a:p>
        </p:txBody>
      </p:sp>
      <p:pic>
        <p:nvPicPr>
          <p:cNvPr descr="A person sitting in a chair&#10;&#10;Description automatically generated" id="236" name="Google Shape;236;p10"/>
          <p:cNvPicPr preferRelativeResize="0"/>
          <p:nvPr/>
        </p:nvPicPr>
        <p:blipFill rotWithShape="1">
          <a:blip r:embed="rId3">
            <a:alphaModFix/>
          </a:blip>
          <a:srcRect b="3772" l="0" r="0" t="21225"/>
          <a:stretch/>
        </p:blipFill>
        <p:spPr>
          <a:xfrm>
            <a:off x="6096000" y="214884"/>
            <a:ext cx="5852161" cy="6428229"/>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5888E4">
            <a:alpha val="9020"/>
          </a:srgbClr>
        </a:solidFill>
      </p:bgPr>
    </p:bg>
    <p:spTree>
      <p:nvGrpSpPr>
        <p:cNvPr id="240" name="Shape 240"/>
        <p:cNvGrpSpPr/>
        <p:nvPr/>
      </p:nvGrpSpPr>
      <p:grpSpPr>
        <a:xfrm>
          <a:off x="0" y="0"/>
          <a:ext cx="0" cy="0"/>
          <a:chOff x="0" y="0"/>
          <a:chExt cx="0" cy="0"/>
        </a:xfrm>
      </p:grpSpPr>
      <p:sp>
        <p:nvSpPr>
          <p:cNvPr id="241" name="Google Shape;241;p11"/>
          <p:cNvSpPr txBox="1"/>
          <p:nvPr/>
        </p:nvSpPr>
        <p:spPr>
          <a:xfrm>
            <a:off x="120555" y="388020"/>
            <a:ext cx="5975400" cy="1140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3000"/>
              <a:buFont typeface="Roboto"/>
              <a:buNone/>
            </a:pPr>
            <a:r>
              <a:rPr lang="en-US" sz="3000">
                <a:solidFill>
                  <a:schemeClr val="dk1"/>
                </a:solidFill>
                <a:latin typeface="Roboto"/>
                <a:ea typeface="Roboto"/>
                <a:cs typeface="Roboto"/>
                <a:sym typeface="Roboto"/>
              </a:rPr>
              <a:t>Prop HH – </a:t>
            </a:r>
            <a:endParaRPr/>
          </a:p>
          <a:p>
            <a:pPr indent="0" lvl="0" marL="0" marR="0" rtl="0" algn="l">
              <a:lnSpc>
                <a:spcPct val="90000"/>
              </a:lnSpc>
              <a:spcBef>
                <a:spcPts val="0"/>
              </a:spcBef>
              <a:spcAft>
                <a:spcPts val="0"/>
              </a:spcAft>
              <a:buClr>
                <a:schemeClr val="dk1"/>
              </a:buClr>
              <a:buSzPts val="4000"/>
              <a:buFont typeface="Roboto"/>
              <a:buNone/>
            </a:pPr>
            <a:r>
              <a:rPr lang="en-US" sz="4000">
                <a:solidFill>
                  <a:schemeClr val="dk1"/>
                </a:solidFill>
                <a:latin typeface="Roboto"/>
                <a:ea typeface="Roboto"/>
                <a:cs typeface="Roboto"/>
                <a:sym typeface="Roboto"/>
              </a:rPr>
              <a:t>Savings for Renters</a:t>
            </a:r>
            <a:endParaRPr/>
          </a:p>
        </p:txBody>
      </p:sp>
      <p:sp>
        <p:nvSpPr>
          <p:cNvPr id="242" name="Google Shape;242;p11"/>
          <p:cNvSpPr txBox="1"/>
          <p:nvPr/>
        </p:nvSpPr>
        <p:spPr>
          <a:xfrm>
            <a:off x="120556" y="1643059"/>
            <a:ext cx="5853600" cy="2554500"/>
          </a:xfrm>
          <a:prstGeom prst="rect">
            <a:avLst/>
          </a:prstGeom>
          <a:noFill/>
          <a:ln>
            <a:noFill/>
          </a:ln>
        </p:spPr>
        <p:txBody>
          <a:bodyPr anchorCtr="0" anchor="t" bIns="45700" lIns="91425" spcFirstLastPara="1" rIns="91425" wrap="square" tIns="45700">
            <a:spAutoFit/>
          </a:bodyPr>
          <a:lstStyle/>
          <a:p>
            <a:pPr indent="-349250" lvl="0" marL="457200" marR="0" rtl="0" algn="l">
              <a:spcBef>
                <a:spcPts val="0"/>
              </a:spcBef>
              <a:spcAft>
                <a:spcPts val="0"/>
              </a:spcAft>
              <a:buClr>
                <a:schemeClr val="dk1"/>
              </a:buClr>
              <a:buSzPts val="1900"/>
              <a:buFont typeface="Arial"/>
              <a:buChar char="●"/>
            </a:pPr>
            <a:r>
              <a:rPr lang="en-US" sz="2000">
                <a:solidFill>
                  <a:schemeClr val="dk1"/>
                </a:solidFill>
                <a:latin typeface="Calibri"/>
                <a:ea typeface="Calibri"/>
                <a:cs typeface="Calibri"/>
                <a:sym typeface="Calibri"/>
              </a:rPr>
              <a:t>Renters (residential and commercial) pay property taxes through their rent thus they will see rent increases due to the recent property tax increases</a:t>
            </a:r>
            <a:endParaRPr/>
          </a:p>
          <a:p>
            <a:pPr indent="0" lvl="0" marL="457200" marR="0" rtl="0" algn="l">
              <a:spcBef>
                <a:spcPts val="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349250" lvl="0" marL="457200" marR="0" rtl="0" algn="l">
              <a:spcBef>
                <a:spcPts val="0"/>
              </a:spcBef>
              <a:spcAft>
                <a:spcPts val="0"/>
              </a:spcAft>
              <a:buClr>
                <a:schemeClr val="dk1"/>
              </a:buClr>
              <a:buSzPts val="1900"/>
              <a:buFont typeface="Arial"/>
              <a:buChar char="●"/>
            </a:pPr>
            <a:r>
              <a:rPr lang="en-US" sz="2000">
                <a:solidFill>
                  <a:schemeClr val="dk1"/>
                </a:solidFill>
                <a:latin typeface="Calibri"/>
                <a:ea typeface="Calibri"/>
                <a:cs typeface="Calibri"/>
                <a:sym typeface="Calibri"/>
              </a:rPr>
              <a:t>Prop HH will reduce the property tax burden that can be passed through to tenants and the proposal specifically sets aside $20 million annually to provide property tax relief for renters </a:t>
            </a:r>
            <a:endParaRPr/>
          </a:p>
        </p:txBody>
      </p:sp>
      <p:pic>
        <p:nvPicPr>
          <p:cNvPr descr="A close-up of a white mailbox&#10;&#10;Description automatically generated" id="243" name="Google Shape;243;p11"/>
          <p:cNvPicPr preferRelativeResize="0"/>
          <p:nvPr/>
        </p:nvPicPr>
        <p:blipFill rotWithShape="1">
          <a:blip r:embed="rId3">
            <a:alphaModFix/>
          </a:blip>
          <a:srcRect b="24992" l="0" r="0" t="0"/>
          <a:stretch/>
        </p:blipFill>
        <p:spPr>
          <a:xfrm>
            <a:off x="6096000" y="214884"/>
            <a:ext cx="5852160" cy="6428228"/>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2023-08-09T15:55:03Z</dcterms:created>
  <dc:creator>CJ Keshap</dc:creator>
</cp:coreProperties>
</file>